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90" r:id="rId4"/>
    <p:sldId id="291" r:id="rId5"/>
    <p:sldId id="292" r:id="rId6"/>
    <p:sldId id="294" r:id="rId7"/>
    <p:sldId id="289" r:id="rId8"/>
    <p:sldId id="295" r:id="rId9"/>
    <p:sldId id="293" r:id="rId10"/>
    <p:sldId id="296" r:id="rId11"/>
    <p:sldId id="297" r:id="rId12"/>
    <p:sldId id="298" r:id="rId13"/>
    <p:sldId id="299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5EE"/>
          </a:solidFill>
        </a:fill>
      </a:tcStyle>
    </a:wholeTbl>
    <a:band2H>
      <a:tcTxStyle/>
      <a:tcStyle>
        <a:tcBdr/>
        <a:fill>
          <a:solidFill>
            <a:srgbClr val="E8EB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E5CD"/>
          </a:solidFill>
        </a:fill>
      </a:tcStyle>
    </a:wholeTbl>
    <a:band2H>
      <a:tcTxStyle/>
      <a:tcStyle>
        <a:tcBdr/>
        <a:fill>
          <a:solidFill>
            <a:srgbClr val="E8F2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D3E5"/>
          </a:solidFill>
        </a:fill>
      </a:tcStyle>
    </a:wholeTbl>
    <a:band2H>
      <a:tcTxStyle/>
      <a:tcStyle>
        <a:tcBdr/>
        <a:fill>
          <a:solidFill>
            <a:srgbClr val="ECEA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6"/>
  </p:normalViewPr>
  <p:slideViewPr>
    <p:cSldViewPr snapToGrid="0">
      <p:cViewPr varScale="1">
        <p:scale>
          <a:sx n="60" d="100"/>
          <a:sy n="60" d="100"/>
        </p:scale>
        <p:origin x="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1" name="Shape 5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11986162"/>
            <a:ext cx="21945599" cy="60579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b="1" spc="-29"/>
            </a:lvl1pPr>
            <a:lvl2pPr marL="918440" indent="-372340" algn="ctr" defTabSz="825500">
              <a:lnSpc>
                <a:spcPct val="100000"/>
              </a:lnSpc>
              <a:spcBef>
                <a:spcPts val="0"/>
              </a:spcBef>
              <a:defRPr sz="3000" b="1" spc="-29"/>
            </a:lvl2pPr>
            <a:lvl3pPr marL="1464540" indent="-372340" algn="ctr" defTabSz="825500">
              <a:lnSpc>
                <a:spcPct val="100000"/>
              </a:lnSpc>
              <a:spcBef>
                <a:spcPts val="0"/>
              </a:spcBef>
              <a:defRPr sz="3000" b="1" spc="-29"/>
            </a:lvl3pPr>
            <a:lvl4pPr marL="2010640" indent="-372340" algn="ctr" defTabSz="825500">
              <a:lnSpc>
                <a:spcPct val="100000"/>
              </a:lnSpc>
              <a:spcBef>
                <a:spcPts val="0"/>
              </a:spcBef>
              <a:defRPr sz="3000" b="1" spc="-29"/>
            </a:lvl4pPr>
            <a:lvl5pPr marL="2556740" indent="-372340" algn="ctr" defTabSz="825500">
              <a:lnSpc>
                <a:spcPct val="100000"/>
              </a:lnSpc>
              <a:spcBef>
                <a:spcPts val="0"/>
              </a:spcBef>
              <a:defRPr sz="3000" b="1" spc="-29"/>
            </a:lvl5pPr>
          </a:lstStyle>
          <a:p>
            <a:r>
              <a:t>Author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/>
            </a:lvl1pPr>
          </a:lstStyle>
          <a:p>
            <a:r>
              <a:t>Presentation Title</a:t>
            </a:r>
          </a:p>
        </p:txBody>
      </p:sp>
      <p:sp>
        <p:nvSpPr>
          <p:cNvPr id="14" name="Rectangle"/>
          <p:cNvSpPr/>
          <p:nvPr/>
        </p:nvSpPr>
        <p:spPr>
          <a:xfrm>
            <a:off x="1219200" y="7567579"/>
            <a:ext cx="21945600" cy="225059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 defTabSz="914400">
              <a:defRPr sz="100" baseline="0">
                <a:uFill>
                  <a:solidFill>
                    <a:srgbClr val="000000">
                      <a:alpha val="0"/>
                    </a:srgbClr>
                  </a:solidFill>
                </a:uFill>
              </a:defRPr>
            </a:pPr>
            <a:endParaRPr/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7397" y="12743870"/>
            <a:ext cx="396826" cy="3853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8462239"/>
            <a:ext cx="21945602" cy="832614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/>
            </a:lvl1pPr>
            <a:lvl2pPr algn="ctr" defTabSz="825500">
              <a:lnSpc>
                <a:spcPct val="100000"/>
              </a:lnSpc>
              <a:spcBef>
                <a:spcPts val="0"/>
              </a:spcBef>
              <a:defRPr b="1" spc="-44"/>
            </a:lvl2pPr>
            <a:lvl3pPr algn="ctr" defTabSz="825500">
              <a:lnSpc>
                <a:spcPct val="100000"/>
              </a:lnSpc>
              <a:spcBef>
                <a:spcPts val="0"/>
              </a:spcBef>
              <a:defRPr b="1" spc="-44"/>
            </a:lvl3pPr>
            <a:lvl4pPr algn="ctr" defTabSz="825500">
              <a:lnSpc>
                <a:spcPct val="100000"/>
              </a:lnSpc>
              <a:spcBef>
                <a:spcPts val="0"/>
              </a:spcBef>
              <a:defRPr b="1" spc="-44"/>
            </a:lvl4pPr>
            <a:lvl5pPr algn="ctr" defTabSz="825500">
              <a:lnSpc>
                <a:spcPct val="100000"/>
              </a:lnSpc>
              <a:spcBef>
                <a:spcPts val="0"/>
              </a:spcBef>
              <a:defRPr b="1" spc="-44"/>
            </a:lvl5pPr>
          </a:lstStyle>
          <a:p>
            <a:r>
              <a:t>Fact information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Rectangle"/>
          <p:cNvSpPr/>
          <p:nvPr/>
        </p:nvSpPr>
        <p:spPr>
          <a:xfrm>
            <a:off x="1219200" y="4214483"/>
            <a:ext cx="21945600" cy="42697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 defTabSz="914400">
              <a:defRPr sz="100" baseline="0">
                <a:uFill>
                  <a:solidFill>
                    <a:srgbClr val="000000">
                      <a:alpha val="0"/>
                    </a:srgbClr>
                  </a:solidFill>
                </a:uFill>
              </a:defRPr>
            </a:pPr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11100052"/>
            <a:ext cx="21945602" cy="832614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/>
            </a:lvl1pPr>
            <a:lvl2pPr algn="ctr" defTabSz="825500">
              <a:lnSpc>
                <a:spcPct val="100000"/>
              </a:lnSpc>
              <a:spcBef>
                <a:spcPts val="0"/>
              </a:spcBef>
              <a:defRPr b="1" spc="-44"/>
            </a:lvl2pPr>
            <a:lvl3pPr algn="ctr" defTabSz="825500">
              <a:lnSpc>
                <a:spcPct val="100000"/>
              </a:lnSpc>
              <a:spcBef>
                <a:spcPts val="0"/>
              </a:spcBef>
              <a:defRPr b="1" spc="-44"/>
            </a:lvl3pPr>
            <a:lvl4pPr algn="ctr" defTabSz="825500">
              <a:lnSpc>
                <a:spcPct val="100000"/>
              </a:lnSpc>
              <a:spcBef>
                <a:spcPts val="0"/>
              </a:spcBef>
              <a:defRPr b="1" spc="-44"/>
            </a:lvl4pPr>
            <a:lvl5pPr algn="ctr" defTabSz="825500">
              <a:lnSpc>
                <a:spcPct val="100000"/>
              </a:lnSpc>
              <a:spcBef>
                <a:spcPts val="0"/>
              </a:spcBef>
              <a:defRPr b="1" spc="-44"/>
            </a:lvl5pPr>
          </a:lstStyle>
          <a:p>
            <a:r>
              <a:t>Attribution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Rectangle"/>
          <p:cNvSpPr/>
          <p:nvPr/>
        </p:nvSpPr>
        <p:spPr>
          <a:xfrm>
            <a:off x="1219200" y="4178300"/>
            <a:ext cx="21945600" cy="44164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 defTabSz="914400">
              <a:defRPr sz="100" baseline="0">
                <a:uFill>
                  <a:solidFill>
                    <a:srgbClr val="000000">
                      <a:alpha val="0"/>
                    </a:srgbClr>
                  </a:solidFill>
                </a:u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7397" y="12743870"/>
            <a:ext cx="396826" cy="3853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ea against sky at sunset 2"/>
          <p:cNvSpPr>
            <a:spLocks noGrp="1"/>
          </p:cNvSpPr>
          <p:nvPr>
            <p:ph type="pic" sz="quarter" idx="21"/>
          </p:nvPr>
        </p:nvSpPr>
        <p:spPr>
          <a:xfrm>
            <a:off x="15744825" y="5581751"/>
            <a:ext cx="7365408" cy="82804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Sea against sky at sunset 1"/>
          <p:cNvSpPr>
            <a:spLocks noGrp="1"/>
          </p:cNvSpPr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each and sea at sunset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7397" y="12743870"/>
            <a:ext cx="396826" cy="3853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each and sea at sunset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7397" y="12743870"/>
            <a:ext cx="396826" cy="3853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7397" y="12743870"/>
            <a:ext cx="396826" cy="3853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Slide Title</a:t>
            </a:r>
          </a:p>
        </p:txBody>
      </p:sp>
      <p:sp>
        <p:nvSpPr>
          <p:cNvPr id="15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defTabSz="2438338">
              <a:defRPr>
                <a:latin typeface="Palatino"/>
                <a:ea typeface="Palatino"/>
                <a:cs typeface="Palatino"/>
                <a:sym typeface="Palatino"/>
              </a:defRPr>
            </a:lvl1pPr>
            <a:lvl2pPr defTabSz="2438338">
              <a:defRPr>
                <a:latin typeface="Palatino"/>
                <a:ea typeface="Palatino"/>
                <a:cs typeface="Palatino"/>
                <a:sym typeface="Palatino"/>
              </a:defRPr>
            </a:lvl2pPr>
            <a:lvl3pPr defTabSz="2438338">
              <a:defRPr>
                <a:latin typeface="Palatino"/>
                <a:ea typeface="Palatino"/>
                <a:cs typeface="Palatino"/>
                <a:sym typeface="Palatino"/>
              </a:defRPr>
            </a:lvl3pPr>
            <a:lvl4pPr defTabSz="2438338">
              <a:defRPr>
                <a:latin typeface="Palatino"/>
                <a:ea typeface="Palatino"/>
                <a:cs typeface="Palatino"/>
                <a:sym typeface="Palatino"/>
              </a:defRPr>
            </a:lvl4pPr>
            <a:lvl5pPr defTabSz="2438338">
              <a:defRPr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Slide Subtitle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7849" y="12697460"/>
            <a:ext cx="368301" cy="431801"/>
          </a:xfrm>
          <a:prstGeom prst="rect">
            <a:avLst/>
          </a:prstGeom>
        </p:spPr>
        <p:txBody>
          <a:bodyPr/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8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205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286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295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5494" y="4585101"/>
            <a:ext cx="9757339" cy="2540002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Sea against sky at sunset"/>
          <p:cNvSpPr>
            <a:spLocks noGrp="1"/>
          </p:cNvSpPr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/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/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/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/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58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6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85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0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1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21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75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3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7397" y="12743870"/>
            <a:ext cx="396826" cy="3853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ea against sky at sunset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/>
            </a:lvl1pPr>
            <a:lvl2pPr algn="ctr" defTabSz="825500">
              <a:lnSpc>
                <a:spcPct val="100000"/>
              </a:lnSpc>
              <a:spcBef>
                <a:spcPts val="0"/>
              </a:spcBef>
              <a:defRPr b="1" spc="-44"/>
            </a:lvl2pPr>
            <a:lvl3pPr algn="ctr" defTabSz="825500">
              <a:lnSpc>
                <a:spcPct val="100000"/>
              </a:lnSpc>
              <a:spcBef>
                <a:spcPts val="0"/>
              </a:spcBef>
              <a:defRPr b="1" spc="-44"/>
            </a:lvl3pPr>
            <a:lvl4pPr algn="ctr" defTabSz="825500">
              <a:lnSpc>
                <a:spcPct val="100000"/>
              </a:lnSpc>
              <a:spcBef>
                <a:spcPts val="0"/>
              </a:spcBef>
              <a:defRPr b="1" spc="-44"/>
            </a:lvl4pPr>
            <a:lvl5pPr algn="ctr" defTabSz="825500">
              <a:lnSpc>
                <a:spcPct val="100000"/>
              </a:lnSpc>
              <a:spcBef>
                <a:spcPts val="0"/>
              </a:spcBef>
              <a:defRPr b="1" spc="-44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Rectangle"/>
          <p:cNvSpPr/>
          <p:nvPr/>
        </p:nvSpPr>
        <p:spPr>
          <a:xfrm>
            <a:off x="1219199" y="4023221"/>
            <a:ext cx="9757571" cy="83846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 defTabSz="914400">
              <a:defRPr sz="100" baseline="0">
                <a:uFill>
                  <a:solidFill>
                    <a:srgbClr val="000000">
                      <a:alpha val="0"/>
                    </a:srgbClr>
                  </a:solidFill>
                </a:uFill>
              </a:defRPr>
            </a:pPr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9937" y="12743870"/>
            <a:ext cx="396826" cy="3853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69"/>
            <a:ext cx="21945600" cy="6604002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7397" y="12743870"/>
            <a:ext cx="396826" cy="3853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2384648"/>
            <a:ext cx="21945602" cy="832614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/>
            </a:lvl1pPr>
            <a:lvl2pPr algn="ctr" defTabSz="825500">
              <a:lnSpc>
                <a:spcPct val="100000"/>
              </a:lnSpc>
              <a:spcBef>
                <a:spcPts val="0"/>
              </a:spcBef>
              <a:defRPr b="1" spc="-44"/>
            </a:lvl2pPr>
            <a:lvl3pPr algn="ctr" defTabSz="825500">
              <a:lnSpc>
                <a:spcPct val="100000"/>
              </a:lnSpc>
              <a:spcBef>
                <a:spcPts val="0"/>
              </a:spcBef>
              <a:defRPr b="1" spc="-44"/>
            </a:lvl3pPr>
            <a:lvl4pPr algn="ctr" defTabSz="825500">
              <a:lnSpc>
                <a:spcPct val="100000"/>
              </a:lnSpc>
              <a:spcBef>
                <a:spcPts val="0"/>
              </a:spcBef>
              <a:defRPr b="1" spc="-44"/>
            </a:lvl4pPr>
            <a:lvl5pPr algn="ctr" defTabSz="825500">
              <a:lnSpc>
                <a:spcPct val="100000"/>
              </a:lnSpc>
              <a:spcBef>
                <a:spcPts val="0"/>
              </a:spcBef>
              <a:defRPr b="1" spc="-44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7397" y="12743870"/>
            <a:ext cx="396826" cy="3853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/>
            </a:lvl1pPr>
            <a:lvl2pPr marL="0" indent="0" defTabSz="825500">
              <a:lnSpc>
                <a:spcPct val="100000"/>
              </a:lnSpc>
              <a:buSzTx/>
              <a:buNone/>
              <a:defRPr sz="6800" spc="-136"/>
            </a:lvl2pPr>
            <a:lvl3pPr marL="0" indent="0" defTabSz="825500">
              <a:lnSpc>
                <a:spcPct val="100000"/>
              </a:lnSpc>
              <a:buSzTx/>
              <a:buNone/>
              <a:defRPr sz="6800" spc="-136"/>
            </a:lvl3pPr>
            <a:lvl4pPr marL="0" indent="0" defTabSz="825500">
              <a:lnSpc>
                <a:spcPct val="100000"/>
              </a:lnSpc>
              <a:buSzTx/>
              <a:buNone/>
              <a:defRPr sz="6800" spc="-136"/>
            </a:lvl4pPr>
            <a:lvl5pPr marL="0" indent="0" defTabSz="825500">
              <a:lnSpc>
                <a:spcPct val="100000"/>
              </a:lnSpc>
              <a:buSzTx/>
              <a:buNone/>
              <a:defRPr sz="6800" spc="-136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1219200" y="2387114"/>
            <a:ext cx="21945602" cy="83261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 defTabSz="914400">
              <a:defRPr sz="100" baseline="0">
                <a:uFill>
                  <a:solidFill>
                    <a:srgbClr val="000000">
                      <a:alpha val="0"/>
                    </a:srgbClr>
                  </a:solidFill>
                </a:uFill>
              </a:defRPr>
            </a:pPr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7397" y="12743870"/>
            <a:ext cx="396826" cy="3853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/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/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/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/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/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Rectangle"/>
          <p:cNvSpPr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 defTabSz="914400">
              <a:defRPr sz="100" baseline="0">
                <a:uFill>
                  <a:solidFill>
                    <a:srgbClr val="000000">
                      <a:alpha val="0"/>
                    </a:srgbClr>
                  </a:solidFill>
                </a:uFill>
              </a:defRPr>
            </a:pPr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3587" y="12743870"/>
            <a:ext cx="396826" cy="3853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defRPr sz="2000"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8" r:id="rId16"/>
    <p:sldLayoutId id="2147483670" r:id="rId17"/>
    <p:sldLayoutId id="2147483679" r:id="rId18"/>
    <p:sldLayoutId id="2147483680" r:id="rId19"/>
    <p:sldLayoutId id="2147483687" r:id="rId20"/>
    <p:sldLayoutId id="2147483688" r:id="rId21"/>
    <p:sldLayoutId id="2147483690" r:id="rId22"/>
    <p:sldLayoutId id="2147483692" r:id="rId23"/>
    <p:sldLayoutId id="2147483693" r:id="rId24"/>
    <p:sldLayoutId id="2147483694" r:id="rId25"/>
    <p:sldLayoutId id="2147483695" r:id="rId26"/>
    <p:sldLayoutId id="2147483700" r:id="rId27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5461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10922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6383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21844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7305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32766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8227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43688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9149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April 10, 2023"/>
          <p:cNvSpPr/>
          <p:nvPr/>
        </p:nvSpPr>
        <p:spPr>
          <a:xfrm>
            <a:off x="-2147483648" y="-2147483648"/>
            <a:ext cx="0" cy="0"/>
          </a:xfrm>
          <a:prstGeom prst="line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>
              <a:defRPr sz="100" baseline="0">
                <a:uFill>
                  <a:solidFill>
                    <a:srgbClr val="000000">
                      <a:alpha val="0"/>
                    </a:srgbClr>
                  </a:solidFill>
                </a:uFill>
              </a:defRPr>
            </a:pPr>
            <a:endParaRPr/>
          </a:p>
        </p:txBody>
      </p:sp>
      <p:sp>
        <p:nvSpPr>
          <p:cNvPr id="504" name="David Woodruff"/>
          <p:cNvSpPr txBox="1"/>
          <p:nvPr/>
        </p:nvSpPr>
        <p:spPr>
          <a:xfrm>
            <a:off x="262123" y="10819550"/>
            <a:ext cx="6994990" cy="1572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defRPr sz="4200" spc="-42">
                <a:latin typeface="ヒラギノ角ゴシック W3"/>
                <a:ea typeface="ヒラギノ角ゴシック W3"/>
                <a:cs typeface="ヒラギノ角ゴシック W3"/>
                <a:sym typeface="ヒラギノ角ゴシック W3"/>
              </a:defRPr>
            </a:lvl1pPr>
          </a:lstStyle>
          <a:p>
            <a:r>
              <a:t>David Woodruff</a:t>
            </a:r>
          </a:p>
        </p:txBody>
      </p:sp>
      <p:pic>
        <p:nvPicPr>
          <p:cNvPr id="505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28" y="11889977"/>
            <a:ext cx="5452181" cy="88368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6" name="Advances in Algorithms…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492417" y="5938317"/>
                <a:ext cx="18449500" cy="2841478"/>
              </a:xfrm>
              <a:prstGeom prst="rect">
                <a:avLst/>
              </a:prstGeom>
            </p:spPr>
            <p:txBody>
              <a:bodyPr/>
              <a:lstStyle/>
              <a:p>
                <a:pPr algn="l" defTabSz="1822947">
                  <a:defRPr sz="7475" b="0" spc="-84">
                    <a:latin typeface="ヒラギノ角ゴシック W5"/>
                    <a:ea typeface="ヒラギノ角ゴシック W5"/>
                    <a:cs typeface="ヒラギノ角ゴシック W5"/>
                    <a:sym typeface="ヒラギノ角ゴシック W5"/>
                  </a:defRPr>
                </a:pPr>
                <a:r>
                  <a:rPr dirty="0"/>
                  <a:t>Nearly Linear </a:t>
                </a:r>
                <a:r>
                  <a:rPr dirty="0" err="1"/>
                  <a:t>Sparsification</a:t>
                </a:r>
                <a:r>
                  <a:rPr dirty="0"/>
                  <a:t> of </a:t>
                </a:r>
              </a:p>
              <a:p>
                <a:pPr algn="l" defTabSz="1822947">
                  <a:defRPr sz="7475" b="0" spc="-84">
                    <a:latin typeface="ヒラギノ角ゴシック W5"/>
                    <a:ea typeface="ヒラギノ角ゴシック W5"/>
                    <a:cs typeface="ヒラギノ角ゴシック W5"/>
                    <a:sym typeface="ヒラギノ角ゴシック W5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7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7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sz="7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dirty="0"/>
                  <a:t> Subspace Approximation</a:t>
                </a:r>
                <a:endParaRPr sz="8900" dirty="0"/>
              </a:p>
            </p:txBody>
          </p:sp>
        </mc:Choice>
        <mc:Fallback xmlns="">
          <p:sp>
            <p:nvSpPr>
              <p:cNvPr id="506" name="Advances in Algorithm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92417" y="5938317"/>
                <a:ext cx="18449500" cy="2841478"/>
              </a:xfrm>
              <a:prstGeom prst="rect">
                <a:avLst/>
              </a:prstGeom>
              <a:blipFill>
                <a:blip r:embed="rId3"/>
                <a:stretch>
                  <a:fillRect l="-2820"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7" name="Taisuke (Tai) Yasuda"/>
          <p:cNvSpPr txBox="1"/>
          <p:nvPr/>
        </p:nvSpPr>
        <p:spPr>
          <a:xfrm>
            <a:off x="10827963" y="10819550"/>
            <a:ext cx="6994989" cy="1572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defRPr sz="4200" spc="-42">
                <a:latin typeface="ヒラギノ角ゴシック W3"/>
                <a:ea typeface="ヒラギノ角ゴシック W3"/>
                <a:cs typeface="ヒラギノ角ゴシック W3"/>
                <a:sym typeface="ヒラギノ角ゴシック W3"/>
              </a:defRPr>
            </a:lvl1pPr>
          </a:lstStyle>
          <a:p>
            <a:r>
              <a:rPr dirty="0"/>
              <a:t>Taisuke (Tai) Yasuda</a:t>
            </a:r>
          </a:p>
        </p:txBody>
      </p:sp>
      <p:pic>
        <p:nvPicPr>
          <p:cNvPr id="50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3788" y="11614810"/>
            <a:ext cx="3072907" cy="1434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277" y="11889977"/>
            <a:ext cx="5452181" cy="883688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→"/>
          <p:cNvSpPr txBox="1"/>
          <p:nvPr/>
        </p:nvSpPr>
        <p:spPr>
          <a:xfrm>
            <a:off x="14202471" y="11951597"/>
            <a:ext cx="1478904" cy="760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defRPr sz="4200" spc="-42">
                <a:latin typeface="ヒラギノ角ゴシック W3"/>
                <a:ea typeface="ヒラギノ角ゴシック W3"/>
                <a:cs typeface="ヒラギノ角ゴシック W3"/>
                <a:sym typeface="ヒラギノ角ゴシック W3"/>
              </a:defRPr>
            </a:lvl1pPr>
          </a:lstStyle>
          <a:p>
            <a:r>
              <a:t>→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E0512-7DDD-DDB1-4489-A93889402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49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9765BD87-7C75-D9D7-CAC8-435B756FD95F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19200" y="6927140"/>
                <a:ext cx="21948578" cy="6014160"/>
              </a:xfrm>
              <a:prstGeom prst="rect">
                <a:avLst/>
              </a:prstGeom>
            </p:spPr>
            <p:txBody>
              <a:bodyPr/>
              <a:lstStyle/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(even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≠2</m:t>
                    </m:r>
                  </m:oMath>
                </a14:m>
                <a:r>
                  <a:rPr lang="en-US" dirty="0"/>
                  <a:t>!)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WLOG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Additive error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/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OPT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This is off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dirty="0"/>
                  <a:t>!</a:t>
                </a:r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The problem: bounding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</m:oMath>
                </a14:m>
                <a:r>
                  <a:rPr lang="en-US" dirty="0"/>
                  <a:t> is loose</a:t>
                </a:r>
                <a:endParaRPr dirty="0"/>
              </a:p>
            </p:txBody>
          </p:sp>
        </mc:Choice>
        <mc:Fallback>
          <p:sp>
            <p:nvSpPr>
              <p:cNvPr id="549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9765BD87-7C75-D9D7-CAC8-435B756FD95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9200" y="6927140"/>
                <a:ext cx="21948578" cy="6014160"/>
              </a:xfrm>
              <a:prstGeom prst="rect">
                <a:avLst/>
              </a:prstGeom>
              <a:blipFill>
                <a:blip r:embed="rId2"/>
                <a:stretch>
                  <a:fillRect l="-1735" t="-5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0" name="“Turning big data into tiny data”">
            <a:extLst>
              <a:ext uri="{FF2B5EF4-FFF2-40B4-BE49-F238E27FC236}">
                <a16:creationId xmlns:a16="http://schemas.microsoft.com/office/drawing/2014/main" id="{B6CADEDA-48BD-E867-C84A-FB15379A9964}"/>
              </a:ext>
            </a:extLst>
          </p:cNvPr>
          <p:cNvSpPr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 defTabSz="914400">
              <a:defRPr sz="100" baseline="0">
                <a:uFill>
                  <a:solidFill>
                    <a:srgbClr val="000000">
                      <a:alpha val="0"/>
                    </a:srgbClr>
                  </a:solidFill>
                </a:uFill>
              </a:defRPr>
            </a:pPr>
            <a:endParaRPr/>
          </a:p>
        </p:txBody>
      </p:sp>
      <p:sp>
        <p:nvSpPr>
          <p:cNvPr id="551" name="“Turning big data to tiny data”">
            <a:extLst>
              <a:ext uri="{FF2B5EF4-FFF2-40B4-BE49-F238E27FC236}">
                <a16:creationId xmlns:a16="http://schemas.microsoft.com/office/drawing/2014/main" id="{F8138E78-4A49-1FCA-3A04-049AF342AE79}"/>
              </a:ext>
            </a:extLst>
          </p:cNvPr>
          <p:cNvSpPr txBox="1"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defRPr sz="4400" spc="-44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endParaRPr dirty="0"/>
          </a:p>
        </p:txBody>
      </p:sp>
      <p:sp>
        <p:nvSpPr>
          <p:cNvPr id="552" name="Matrix Approximation">
            <a:extLst>
              <a:ext uri="{FF2B5EF4-FFF2-40B4-BE49-F238E27FC236}">
                <a16:creationId xmlns:a16="http://schemas.microsoft.com/office/drawing/2014/main" id="{DF8AC983-B3A4-CD89-27CB-F6FEEB041C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spc="-10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rPr lang="en-US" dirty="0"/>
              <a:t>Problems with the Additive Error: p &lt; 2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heorem (Li—Lin—Woodruff—Zhang 2022). If   is an oblivious   subspace embedding for  , then">
                <a:extLst>
                  <a:ext uri="{FF2B5EF4-FFF2-40B4-BE49-F238E27FC236}">
                    <a16:creationId xmlns:a16="http://schemas.microsoft.com/office/drawing/2014/main" id="{3C5BF77D-A71B-109D-8779-3F12C055A04D}"/>
                  </a:ext>
                </a:extLst>
              </p:cNvPr>
              <p:cNvSpPr txBox="1"/>
              <p:nvPr/>
            </p:nvSpPr>
            <p:spPr>
              <a:xfrm>
                <a:off x="1143000" y="3588109"/>
                <a:ext cx="10363199" cy="275523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defTabSz="2438400">
                  <a:lnSpc>
                    <a:spcPct val="80000"/>
                  </a:lnSpc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Lemma.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constructed by RLS sampling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ea typeface="ヒラギノ角ゴシック W6"/>
                            <a:sym typeface="ヒラギノ角ゴシック W6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ヒラギノ角ゴシック W6"/>
                            <a:sym typeface="ヒラギノ角ゴシック W6"/>
                          </a:rPr>
                          <m:t>𝑂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ヒラギノ角ゴシック W6"/>
                        <a:sym typeface="ヒラギノ角ゴシック W6"/>
                      </a:rPr>
                      <m:t>(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ヒラギノ角ゴシック W6"/>
                            <a:sym typeface="ヒラギノ角ゴシック W6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ヒラギノ角ゴシック W6"/>
                            <a:sym typeface="ヒラギノ角ゴシック W6"/>
                          </a:rPr>
                          <m:t>𝑘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  <m:t>𝜀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  <a:ea typeface="ヒラギノ角ゴシック W6"/>
                        <a:sym typeface="ヒラギノ角ゴシック W6"/>
                      </a:rPr>
                      <m:t>)</m:t>
                    </m:r>
                  </m:oMath>
                </a14:m>
                <a:r>
                  <a:rPr lang="en-US" dirty="0"/>
                  <a:t> rows, then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we have </a:t>
                </a:r>
              </a:p>
              <a:p>
                <a:pPr defTabSz="2438400">
                  <a:lnSpc>
                    <a:spcPct val="80000"/>
                  </a:lnSpc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𝑆𝐴𝑥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defTabSz="2438400">
                  <a:lnSpc>
                    <a:spcPct val="80000"/>
                  </a:lnSpc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dirty="0"/>
              </a:p>
            </p:txBody>
          </p:sp>
        </mc:Choice>
        <mc:Fallback>
          <p:sp>
            <p:nvSpPr>
              <p:cNvPr id="2" name="Theorem (Li—Lin—Woodruff—Zhang 2022). If   is an oblivious   subspace embedding for  , then">
                <a:extLst>
                  <a:ext uri="{FF2B5EF4-FFF2-40B4-BE49-F238E27FC236}">
                    <a16:creationId xmlns:a16="http://schemas.microsoft.com/office/drawing/2014/main" id="{3C5BF77D-A71B-109D-8779-3F12C055A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588109"/>
                <a:ext cx="10363199" cy="2755233"/>
              </a:xfrm>
              <a:prstGeom prst="rect">
                <a:avLst/>
              </a:prstGeom>
              <a:blipFill>
                <a:blip r:embed="rId3"/>
                <a:stretch>
                  <a:fillRect l="-2819" t="-9174" r="-245" b="-137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">
            <a:extLst>
              <a:ext uri="{FF2B5EF4-FFF2-40B4-BE49-F238E27FC236}">
                <a16:creationId xmlns:a16="http://schemas.microsoft.com/office/drawing/2014/main" id="{11C0942E-4F69-31D2-36F5-B13461D18CE8}"/>
              </a:ext>
            </a:extLst>
          </p:cNvPr>
          <p:cNvSpPr/>
          <p:nvPr/>
        </p:nvSpPr>
        <p:spPr>
          <a:xfrm>
            <a:off x="752610" y="3232860"/>
            <a:ext cx="10623573" cy="3110482"/>
          </a:xfrm>
          <a:prstGeom prst="roundRect">
            <a:avLst>
              <a:gd name="adj" fmla="val 17807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defRPr sz="32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heorem (Li—Lin—Woodruff—Zhang 2022). If   is an oblivious   subspace embedding for  , then">
                <a:extLst>
                  <a:ext uri="{FF2B5EF4-FFF2-40B4-BE49-F238E27FC236}">
                    <a16:creationId xmlns:a16="http://schemas.microsoft.com/office/drawing/2014/main" id="{65B26BCF-A955-9960-5F91-804610999E46}"/>
                  </a:ext>
                </a:extLst>
              </p:cNvPr>
              <p:cNvSpPr txBox="1"/>
              <p:nvPr/>
            </p:nvSpPr>
            <p:spPr>
              <a:xfrm>
                <a:off x="12931618" y="3604970"/>
                <a:ext cx="10623572" cy="275523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defTabSz="2438400">
                  <a:lnSpc>
                    <a:spcPct val="80000"/>
                  </a:lnSpc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Lemma.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constructed by </a:t>
                </a:r>
                <a:r>
                  <a:rPr lang="en-US" dirty="0">
                    <a:solidFill>
                      <a:srgbClr val="FF0000"/>
                    </a:solidFill>
                  </a:rPr>
                  <a:t>root</a:t>
                </a:r>
                <a:r>
                  <a:rPr lang="en-US" dirty="0"/>
                  <a:t> RLS sampling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ea typeface="ヒラギノ角ゴシック W6"/>
                            <a:sym typeface="ヒラギノ角ゴシック W6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ヒラギノ角ゴシック W6"/>
                            <a:sym typeface="ヒラギノ角ゴシック W6"/>
                          </a:rPr>
                          <m:t>𝑂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ヒラギノ角ゴシック W6"/>
                        <a:sym typeface="ヒラギノ角ゴシック W6"/>
                      </a:rPr>
                      <m:t>(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ヒラギノ角ゴシック W6"/>
                            <a:sym typeface="ヒラギノ角ゴシック W6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  <m:t>1/2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  <m:t>1/2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  <m:t>𝜀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  <a:ea typeface="ヒラギノ角ゴシック W6"/>
                        <a:sym typeface="ヒラギノ角ゴシック W6"/>
                      </a:rPr>
                      <m:t>)</m:t>
                    </m:r>
                  </m:oMath>
                </a14:m>
                <a:r>
                  <a:rPr lang="en-US" dirty="0"/>
                  <a:t> rows, then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we have</a:t>
                </a:r>
              </a:p>
              <a:p>
                <a:pPr defTabSz="2438400">
                  <a:lnSpc>
                    <a:spcPct val="80000"/>
                  </a:lnSpc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𝑆𝐴𝑥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defTabSz="2438400">
                  <a:lnSpc>
                    <a:spcPct val="80000"/>
                  </a:lnSpc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dirty="0"/>
              </a:p>
            </p:txBody>
          </p:sp>
        </mc:Choice>
        <mc:Fallback>
          <p:sp>
            <p:nvSpPr>
              <p:cNvPr id="8" name="Theorem (Li—Lin—Woodruff—Zhang 2022). If   is an oblivious   subspace embedding for  , then">
                <a:extLst>
                  <a:ext uri="{FF2B5EF4-FFF2-40B4-BE49-F238E27FC236}">
                    <a16:creationId xmlns:a16="http://schemas.microsoft.com/office/drawing/2014/main" id="{65B26BCF-A955-9960-5F91-804610999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1618" y="3604970"/>
                <a:ext cx="10623572" cy="2755233"/>
              </a:xfrm>
              <a:prstGeom prst="rect">
                <a:avLst/>
              </a:prstGeom>
              <a:blipFill>
                <a:blip r:embed="rId4"/>
                <a:stretch>
                  <a:fillRect l="-2748" t="-9174" b="-504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C3054FD-BE74-FD7B-E9DB-933670869C4D}"/>
              </a:ext>
            </a:extLst>
          </p:cNvPr>
          <p:cNvSpPr/>
          <p:nvPr/>
        </p:nvSpPr>
        <p:spPr>
          <a:xfrm>
            <a:off x="12541227" y="3249721"/>
            <a:ext cx="10623573" cy="3110482"/>
          </a:xfrm>
          <a:prstGeom prst="roundRect">
            <a:avLst>
              <a:gd name="adj" fmla="val 17807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defRPr sz="32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76EFBD75-535F-0610-45A1-E0255E2FA1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0204" y="2466699"/>
                <a:ext cx="3373596" cy="6878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5461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1pPr>
                <a:lvl2pPr marL="10922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2pPr>
                <a:lvl3pPr marL="16383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3pPr>
                <a:lvl4pPr marL="21844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4pPr>
                <a:lvl5pPr marL="27305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5pPr>
                <a:lvl6pPr marL="32766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6pPr>
                <a:lvl7pPr marL="38227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7pPr>
                <a:lvl8pPr marL="43688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8pPr>
                <a:lvl9pPr marL="49149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1092200" lvl="2" indent="0" defTabSz="2048203" hangingPunct="1">
                  <a:spcBef>
                    <a:spcPts val="2000"/>
                  </a:spcBef>
                  <a:buNone/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96" b="0" i="1" smtClean="0">
                          <a:latin typeface="Cambria Math" panose="02040503050406030204" pitchFamily="18" charset="0"/>
                          <a:ea typeface="ヒラギノ角ゴシック W1"/>
                          <a:cs typeface="ヒラギノ角ゴシック W1"/>
                          <a:sym typeface="ヒラギノ角ゴシック W1"/>
                        </a:rPr>
                        <m:t>𝑝</m:t>
                      </m:r>
                      <m:r>
                        <a:rPr lang="en-US" sz="3696" b="0" i="1" smtClean="0">
                          <a:latin typeface="Cambria Math" panose="02040503050406030204" pitchFamily="18" charset="0"/>
                          <a:ea typeface="ヒラギノ角ゴシック W1"/>
                          <a:cs typeface="ヒラギノ角ゴシック W1"/>
                          <a:sym typeface="ヒラギノ角ゴシック W1"/>
                        </a:rPr>
                        <m:t>=2</m:t>
                      </m:r>
                    </m:oMath>
                  </m:oMathPara>
                </a14:m>
                <a:endParaRPr lang="en-US" sz="3696" dirty="0">
                  <a:latin typeface="ヒラギノ角ゴシック W1"/>
                  <a:ea typeface="ヒラギノ角ゴシック W1"/>
                  <a:cs typeface="ヒラギノ角ゴシック W1"/>
                  <a:sym typeface="ヒラギノ角ゴシック W1"/>
                </a:endParaRPr>
              </a:p>
              <a:p>
                <a:pPr marL="458723" indent="-458723" defTabSz="2048203" hangingPunct="1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lang="en-US" sz="3696" dirty="0">
                  <a:latin typeface="ヒラギノ角ゴシック W1"/>
                  <a:ea typeface="ヒラギノ角ゴシック W1"/>
                  <a:cs typeface="ヒラギノ角ゴシック W1"/>
                  <a:sym typeface="ヒラギノ角ゴシック W1"/>
                </a:endParaRPr>
              </a:p>
              <a:p>
                <a:pPr marL="458723" indent="-458723" defTabSz="2048203" hangingPunct="1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lang="en-US" sz="3696" dirty="0">
                  <a:latin typeface="ヒラギノ角ゴシック W1"/>
                  <a:ea typeface="ヒラギノ角ゴシック W1"/>
                  <a:cs typeface="ヒラギノ角ゴシック W1"/>
                  <a:sym typeface="ヒラギノ角ゴシック W1"/>
                </a:endParaRPr>
              </a:p>
            </p:txBody>
          </p:sp>
        </mc:Choice>
        <mc:Fallback>
          <p:sp>
            <p:nvSpPr>
              <p:cNvPr id="10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76EFBD75-535F-0610-45A1-E0255E2FA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204" y="2466699"/>
                <a:ext cx="3373596" cy="687877"/>
              </a:xfrm>
              <a:prstGeom prst="rect">
                <a:avLst/>
              </a:prstGeom>
              <a:blipFill>
                <a:blip r:embed="rId5"/>
                <a:stretch>
                  <a:fillRect b="-54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22A69F0F-D9EB-06B5-9F8D-82D559AE53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66215" y="2466699"/>
                <a:ext cx="3373596" cy="6878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5461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1pPr>
                <a:lvl2pPr marL="10922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2pPr>
                <a:lvl3pPr marL="16383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3pPr>
                <a:lvl4pPr marL="21844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4pPr>
                <a:lvl5pPr marL="27305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5pPr>
                <a:lvl6pPr marL="32766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6pPr>
                <a:lvl7pPr marL="38227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7pPr>
                <a:lvl8pPr marL="43688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8pPr>
                <a:lvl9pPr marL="49149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1092200" lvl="2" indent="0" defTabSz="2048203" hangingPunct="1">
                  <a:spcBef>
                    <a:spcPts val="2000"/>
                  </a:spcBef>
                  <a:buNone/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96" b="0" i="1" smtClean="0">
                          <a:latin typeface="Cambria Math" panose="02040503050406030204" pitchFamily="18" charset="0"/>
                          <a:ea typeface="ヒラギノ角ゴシック W1"/>
                          <a:cs typeface="ヒラギノ角ゴシック W1"/>
                          <a:sym typeface="ヒラギノ角ゴシック W1"/>
                        </a:rPr>
                        <m:t>𝑝</m:t>
                      </m:r>
                      <m:r>
                        <a:rPr lang="en-US" sz="3696" b="0" i="1" smtClean="0">
                          <a:latin typeface="Cambria Math" panose="02040503050406030204" pitchFamily="18" charset="0"/>
                          <a:ea typeface="ヒラギノ角ゴシック W1"/>
                          <a:cs typeface="ヒラギノ角ゴシック W1"/>
                          <a:sym typeface="ヒラギノ角ゴシック W1"/>
                        </a:rPr>
                        <m:t>=1</m:t>
                      </m:r>
                    </m:oMath>
                  </m:oMathPara>
                </a14:m>
                <a:endParaRPr lang="en-US" sz="3696" dirty="0">
                  <a:latin typeface="ヒラギノ角ゴシック W1"/>
                  <a:ea typeface="ヒラギノ角ゴシック W1"/>
                  <a:cs typeface="ヒラギノ角ゴシック W1"/>
                  <a:sym typeface="ヒラギノ角ゴシック W1"/>
                </a:endParaRPr>
              </a:p>
              <a:p>
                <a:pPr marL="458723" indent="-458723" defTabSz="2048203" hangingPunct="1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lang="en-US" sz="3696" dirty="0">
                  <a:latin typeface="ヒラギノ角ゴシック W1"/>
                  <a:ea typeface="ヒラギノ角ゴシック W1"/>
                  <a:cs typeface="ヒラギノ角ゴシック W1"/>
                  <a:sym typeface="ヒラギノ角ゴシック W1"/>
                </a:endParaRPr>
              </a:p>
              <a:p>
                <a:pPr marL="458723" indent="-458723" defTabSz="2048203" hangingPunct="1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lang="en-US" sz="3696" dirty="0">
                  <a:latin typeface="ヒラギノ角ゴシック W1"/>
                  <a:ea typeface="ヒラギノ角ゴシック W1"/>
                  <a:cs typeface="ヒラギノ角ゴシック W1"/>
                  <a:sym typeface="ヒラギノ角ゴシック W1"/>
                </a:endParaRPr>
              </a:p>
            </p:txBody>
          </p:sp>
        </mc:Choice>
        <mc:Fallback>
          <p:sp>
            <p:nvSpPr>
              <p:cNvPr id="11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22A69F0F-D9EB-06B5-9F8D-82D559AE5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6215" y="2466699"/>
                <a:ext cx="3373596" cy="687877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16554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 build="p" bldLvl="5" animBg="1" advAuto="0"/>
      <p:bldP spid="2" grpId="0" animBg="1" advAuto="0"/>
      <p:bldP spid="3" grpId="0" animBg="1" advAuto="0"/>
      <p:bldP spid="8" grpId="0" animBg="1" advAuto="0"/>
      <p:bldP spid="9" grpId="0" animBg="1" advAuto="0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1808-0908-814E-32D6-E30E8297B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49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CCBC139C-9DC1-FD3C-1245-7759D781F11C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19200" y="2870791"/>
                <a:ext cx="21948578" cy="10070509"/>
              </a:xfrm>
              <a:prstGeom prst="rect">
                <a:avLst/>
              </a:prstGeom>
            </p:spPr>
            <p:txBody>
              <a:bodyPr/>
              <a:lstStyle/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The problem: bounding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</m:oMath>
                </a14:m>
                <a:r>
                  <a:rPr lang="en-US" dirty="0"/>
                  <a:t> is loose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The solution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dirty="0"/>
                  <a:t>: </a:t>
                </a:r>
                <a:r>
                  <a:rPr lang="en-US" i="1" dirty="0"/>
                  <a:t>flattening</a:t>
                </a:r>
                <a:endParaRPr lang="en-US" dirty="0"/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For a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if we replace an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copies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norm is preserved</a:t>
                </a:r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We can flatten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a new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so that</a:t>
                </a:r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has length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: this recovers the lost factor we need!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For subspace approximation: efficiently compute a bicriteria approximation solution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of rank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Flatten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using the cost of the rows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dirty="0"/>
                  <a:t>,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OPT</m:t>
                    </m:r>
                  </m:oMath>
                </a14:m>
                <a:endParaRPr lang="en-US" dirty="0"/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Additive error is small enough and completes the proof sketch</a:t>
                </a:r>
              </a:p>
              <a:p>
                <a:pPr marL="546100" lvl="1" indent="0" defTabSz="2048203">
                  <a:spcBef>
                    <a:spcPts val="2000"/>
                  </a:spcBef>
                  <a:buNone/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lang="en-US" dirty="0"/>
              </a:p>
            </p:txBody>
          </p:sp>
        </mc:Choice>
        <mc:Fallback>
          <p:sp>
            <p:nvSpPr>
              <p:cNvPr id="549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CCBC139C-9DC1-FD3C-1245-7759D781F11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9200" y="2870791"/>
                <a:ext cx="21948578" cy="10070509"/>
              </a:xfrm>
              <a:prstGeom prst="rect">
                <a:avLst/>
              </a:prstGeom>
              <a:blipFill>
                <a:blip r:embed="rId2"/>
                <a:stretch>
                  <a:fillRect l="-1735" t="-4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1" name="“Turning big data to tiny data”">
            <a:extLst>
              <a:ext uri="{FF2B5EF4-FFF2-40B4-BE49-F238E27FC236}">
                <a16:creationId xmlns:a16="http://schemas.microsoft.com/office/drawing/2014/main" id="{167FCFE9-A5CB-2E4F-A322-C626372FD1BF}"/>
              </a:ext>
            </a:extLst>
          </p:cNvPr>
          <p:cNvSpPr txBox="1"/>
          <p:nvPr/>
        </p:nvSpPr>
        <p:spPr>
          <a:xfrm>
            <a:off x="1219200" y="2384648"/>
            <a:ext cx="21945602" cy="10714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defRPr sz="4400" spc="-44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endParaRPr dirty="0"/>
          </a:p>
        </p:txBody>
      </p:sp>
      <p:sp>
        <p:nvSpPr>
          <p:cNvPr id="552" name="Matrix Approximation">
            <a:extLst>
              <a:ext uri="{FF2B5EF4-FFF2-40B4-BE49-F238E27FC236}">
                <a16:creationId xmlns:a16="http://schemas.microsoft.com/office/drawing/2014/main" id="{C6A529B4-D10C-A7E3-7896-A6A51CE3A5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spc="-10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rPr lang="en-US" dirty="0"/>
              <a:t>Problems with the Additive Error: p &lt;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770277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655F4-157B-25F7-59B3-98E603679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49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2A86C198-0638-9EBE-67B5-670EDD438C0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19200" y="2870791"/>
                <a:ext cx="21948578" cy="10070509"/>
              </a:xfrm>
              <a:prstGeom prst="rect">
                <a:avLst/>
              </a:prstGeom>
            </p:spPr>
            <p:txBody>
              <a:bodyPr/>
              <a:lstStyle/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dirty="0"/>
                  <a:t>, we have a similar problem, and the previous idea does not work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We will find a different source of flattening in the ridge leverage scores (RLS) lemma</a:t>
                </a:r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RLS is just leverage score sampling on a concatenated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Additive error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norm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⇒ additive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In fact, the same proof applies if we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by any orthonormal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Idea: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to be random orthonormal matrix</a:t>
                </a:r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Additive error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norm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⇒ additive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2097023" lvl="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Note: only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in a small-dim space, which is all we need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Additive error is small enough and completes the proof sketch</a:t>
                </a:r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lang="en-US" dirty="0"/>
              </a:p>
            </p:txBody>
          </p:sp>
        </mc:Choice>
        <mc:Fallback>
          <p:sp>
            <p:nvSpPr>
              <p:cNvPr id="549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2A86C198-0638-9EBE-67B5-670EDD438C0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9200" y="2870791"/>
                <a:ext cx="21948578" cy="10070509"/>
              </a:xfrm>
              <a:prstGeom prst="rect">
                <a:avLst/>
              </a:prstGeom>
              <a:blipFill>
                <a:blip r:embed="rId2"/>
                <a:stretch>
                  <a:fillRect l="-1735" t="-4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1" name="“Turning big data to tiny data”">
            <a:extLst>
              <a:ext uri="{FF2B5EF4-FFF2-40B4-BE49-F238E27FC236}">
                <a16:creationId xmlns:a16="http://schemas.microsoft.com/office/drawing/2014/main" id="{13998739-D7AE-4F34-0FE5-2F220325D2C0}"/>
              </a:ext>
            </a:extLst>
          </p:cNvPr>
          <p:cNvSpPr txBox="1"/>
          <p:nvPr/>
        </p:nvSpPr>
        <p:spPr>
          <a:xfrm>
            <a:off x="1219200" y="2384648"/>
            <a:ext cx="21945602" cy="10714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defRPr sz="4400" spc="-44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endParaRPr dirty="0"/>
          </a:p>
        </p:txBody>
      </p:sp>
      <p:sp>
        <p:nvSpPr>
          <p:cNvPr id="552" name="Matrix Approximation">
            <a:extLst>
              <a:ext uri="{FF2B5EF4-FFF2-40B4-BE49-F238E27FC236}">
                <a16:creationId xmlns:a16="http://schemas.microsoft.com/office/drawing/2014/main" id="{8E133959-E56F-570C-3B64-9DEAF5B96F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spc="-10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rPr lang="en-US" dirty="0"/>
              <a:t>Problems with the Additive Error: p &gt;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40576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B1C22-6AE2-7EEF-8F3E-68B08D386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49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CE4F56B3-B1C4-A456-3ABC-D8FA2B46BEC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19200" y="2870791"/>
                <a:ext cx="21948578" cy="10070509"/>
              </a:xfrm>
              <a:prstGeom prst="rect">
                <a:avLst/>
              </a:prstGeom>
            </p:spPr>
            <p:txBody>
              <a:bodyPr/>
              <a:lstStyle/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We resolve the dependence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the coreset size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subspace approximation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Techniques use a combination of ridge leverage scores and novel use of flattening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Our techniques seamlessly handle online/streaming settings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Open directions</a:t>
                </a:r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Main question: resolving the dependence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Currently, the exponent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Conjecture: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49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CE4F56B3-B1C4-A456-3ABC-D8FA2B46BEC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9200" y="2870791"/>
                <a:ext cx="21948578" cy="10070509"/>
              </a:xfrm>
              <a:prstGeom prst="rect">
                <a:avLst/>
              </a:prstGeom>
              <a:blipFill>
                <a:blip r:embed="rId2"/>
                <a:stretch>
                  <a:fillRect l="-1735" t="-4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1" name="“Turning big data to tiny data”">
            <a:extLst>
              <a:ext uri="{FF2B5EF4-FFF2-40B4-BE49-F238E27FC236}">
                <a16:creationId xmlns:a16="http://schemas.microsoft.com/office/drawing/2014/main" id="{A5E556E7-7AED-AE15-A2E9-D8CEF0E1721F}"/>
              </a:ext>
            </a:extLst>
          </p:cNvPr>
          <p:cNvSpPr txBox="1"/>
          <p:nvPr/>
        </p:nvSpPr>
        <p:spPr>
          <a:xfrm>
            <a:off x="1219200" y="2384648"/>
            <a:ext cx="21945602" cy="10714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defRPr sz="4400" spc="-44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endParaRPr dirty="0"/>
          </a:p>
        </p:txBody>
      </p:sp>
      <p:sp>
        <p:nvSpPr>
          <p:cNvPr id="552" name="Matrix Approximation">
            <a:extLst>
              <a:ext uri="{FF2B5EF4-FFF2-40B4-BE49-F238E27FC236}">
                <a16:creationId xmlns:a16="http://schemas.microsoft.com/office/drawing/2014/main" id="{6EEBC036-5D52-6377-122D-3D36A29CAA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spc="-10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rPr lang="en-US" dirty="0"/>
              <a:t>Conclusion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294110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9" name="Matrix approximation is the problem of approximating large matrices by smaller matrices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824784" y="4013200"/>
                <a:ext cx="11342993" cy="8801784"/>
              </a:xfrm>
              <a:prstGeom prst="rect">
                <a:avLst/>
              </a:prstGeom>
            </p:spPr>
            <p:txBody>
              <a:bodyPr/>
              <a:lstStyle/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Cost of a k-dimensional subspace 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norm of the distances to F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Goal: minimize the cost over subspaces F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p = 2: PCA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p = 1</a:t>
                </a:r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“Median hyperplane problem”</a:t>
                </a:r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Rotationally invariant L1 PCA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p = ∞</a:t>
                </a:r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“Center hyperplane problem”</a:t>
                </a:r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Generalizes extent/containment problems: enclosing sphere, cylinder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dirty="0"/>
              </a:p>
            </p:txBody>
          </p:sp>
        </mc:Choice>
        <mc:Fallback xmlns="">
          <p:sp>
            <p:nvSpPr>
              <p:cNvPr id="549" name="Matrix approximation is the problem of approximating large matrices by smaller matric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4784" y="4013200"/>
                <a:ext cx="11342993" cy="8801784"/>
              </a:xfrm>
              <a:prstGeom prst="rect">
                <a:avLst/>
              </a:prstGeom>
              <a:blipFill>
                <a:blip r:embed="rId2"/>
                <a:stretch>
                  <a:fillRect l="-3356" t="-5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0" name="“Turning big data into tiny data”"/>
          <p:cNvSpPr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 defTabSz="914400">
              <a:defRPr sz="100" baseline="0">
                <a:uFill>
                  <a:solidFill>
                    <a:srgbClr val="000000">
                      <a:alpha val="0"/>
                    </a:srgbClr>
                  </a:solidFill>
                </a:uFill>
              </a:defRPr>
            </a:pPr>
            <a:endParaRPr/>
          </a:p>
        </p:txBody>
      </p:sp>
      <p:sp>
        <p:nvSpPr>
          <p:cNvPr id="551" name="“Turning big data to tiny data”"/>
          <p:cNvSpPr txBox="1"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defRPr sz="4400" spc="-44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Matrix Approximation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/>
              <a:lstStyle>
                <a:lvl1pPr>
                  <a:defRPr b="0" spc="-10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8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8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ar-AE" sz="8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Subspace Approximation</a:t>
                </a:r>
                <a:endParaRPr dirty="0"/>
              </a:p>
            </p:txBody>
          </p:sp>
        </mc:Choice>
        <mc:Fallback xmlns="">
          <p:sp>
            <p:nvSpPr>
              <p:cNvPr id="552" name="Matrix Approximatio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26277" b="-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2ED0653-6CF2-C8D8-B952-86795552C822}"/>
              </a:ext>
            </a:extLst>
          </p:cNvPr>
          <p:cNvSpPr>
            <a:spLocks noChangeAspect="1"/>
          </p:cNvSpPr>
          <p:nvPr/>
        </p:nvSpPr>
        <p:spPr>
          <a:xfrm>
            <a:off x="4742121" y="4657060"/>
            <a:ext cx="274320" cy="2743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952492-8438-540E-DD1C-0F11C19289BD}"/>
              </a:ext>
            </a:extLst>
          </p:cNvPr>
          <p:cNvSpPr>
            <a:spLocks noChangeAspect="1"/>
          </p:cNvSpPr>
          <p:nvPr/>
        </p:nvSpPr>
        <p:spPr>
          <a:xfrm>
            <a:off x="8700976" y="7744046"/>
            <a:ext cx="274320" cy="2743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625ADB-D0E3-5346-B5CC-8A9B2DB6C602}"/>
              </a:ext>
            </a:extLst>
          </p:cNvPr>
          <p:cNvSpPr>
            <a:spLocks noChangeAspect="1"/>
          </p:cNvSpPr>
          <p:nvPr/>
        </p:nvSpPr>
        <p:spPr>
          <a:xfrm>
            <a:off x="2566342" y="6231982"/>
            <a:ext cx="274320" cy="2743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96FA3D-36FA-2EC6-55B9-374C30539EC7}"/>
              </a:ext>
            </a:extLst>
          </p:cNvPr>
          <p:cNvSpPr>
            <a:spLocks noChangeAspect="1"/>
          </p:cNvSpPr>
          <p:nvPr/>
        </p:nvSpPr>
        <p:spPr>
          <a:xfrm>
            <a:off x="8097224" y="4313141"/>
            <a:ext cx="274320" cy="2743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740422-C827-54B2-8108-2959BB5DC9ED}"/>
              </a:ext>
            </a:extLst>
          </p:cNvPr>
          <p:cNvSpPr>
            <a:spLocks noChangeAspect="1"/>
          </p:cNvSpPr>
          <p:nvPr/>
        </p:nvSpPr>
        <p:spPr>
          <a:xfrm>
            <a:off x="2202001" y="10069664"/>
            <a:ext cx="274320" cy="2743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Callout">
            <a:extLst>
              <a:ext uri="{FF2B5EF4-FFF2-40B4-BE49-F238E27FC236}">
                <a16:creationId xmlns:a16="http://schemas.microsoft.com/office/drawing/2014/main" id="{F4DF5CFD-5AAE-C0E3-4876-0EAD030B9862}"/>
              </a:ext>
            </a:extLst>
          </p:cNvPr>
          <p:cNvSpPr/>
          <p:nvPr/>
        </p:nvSpPr>
        <p:spPr>
          <a:xfrm>
            <a:off x="1275432" y="10633245"/>
            <a:ext cx="5537990" cy="1042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0" y="0"/>
                </a:moveTo>
                <a:lnTo>
                  <a:pt x="3554" y="5717"/>
                </a:lnTo>
                <a:lnTo>
                  <a:pt x="1102" y="5717"/>
                </a:lnTo>
                <a:cubicBezTo>
                  <a:pt x="494" y="5717"/>
                  <a:pt x="0" y="9275"/>
                  <a:pt x="0" y="13662"/>
                </a:cubicBezTo>
                <a:cubicBezTo>
                  <a:pt x="0" y="18049"/>
                  <a:pt x="494" y="21600"/>
                  <a:pt x="1102" y="21600"/>
                </a:cubicBezTo>
                <a:lnTo>
                  <a:pt x="20499" y="21600"/>
                </a:lnTo>
                <a:cubicBezTo>
                  <a:pt x="21108" y="21600"/>
                  <a:pt x="21600" y="18050"/>
                  <a:pt x="21600" y="13662"/>
                </a:cubicBezTo>
                <a:cubicBezTo>
                  <a:pt x="21600" y="9276"/>
                  <a:pt x="21108" y="5717"/>
                  <a:pt x="20499" y="5717"/>
                </a:cubicBezTo>
                <a:lnTo>
                  <a:pt x="4285" y="5717"/>
                </a:lnTo>
                <a:lnTo>
                  <a:pt x="3920" y="0"/>
                </a:lnTo>
                <a:close/>
              </a:path>
            </a:pathLst>
          </a:custGeom>
          <a:solidFill>
            <a:srgbClr val="FFE46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1130300">
              <a:defRPr sz="32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9" name="≈ orthonormal bases for   norms">
            <a:extLst>
              <a:ext uri="{FF2B5EF4-FFF2-40B4-BE49-F238E27FC236}">
                <a16:creationId xmlns:a16="http://schemas.microsoft.com/office/drawing/2014/main" id="{A3677BD5-BBA1-33E9-3F80-615BB99A8A22}"/>
              </a:ext>
            </a:extLst>
          </p:cNvPr>
          <p:cNvSpPr/>
          <p:nvPr/>
        </p:nvSpPr>
        <p:spPr>
          <a:xfrm>
            <a:off x="1480221" y="11058457"/>
            <a:ext cx="5255228" cy="545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 defTabSz="2438400">
              <a:lnSpc>
                <a:spcPct val="90000"/>
              </a:lnSpc>
              <a:defRPr sz="3200">
                <a:latin typeface="ヒラギノ角ゴシック W3"/>
                <a:ea typeface="ヒラギノ角ゴシック W3"/>
                <a:cs typeface="ヒラギノ角ゴシック W3"/>
                <a:sym typeface="ヒラギノ角ゴシック W3"/>
              </a:defRPr>
            </a:pPr>
            <a:r>
              <a:rPr lang="en-US" dirty="0"/>
              <a:t>n points in d dimensions</a:t>
            </a:r>
            <a:endParaRPr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582C682-DC02-617D-DAE9-73FA963D6DBF}"/>
              </a:ext>
            </a:extLst>
          </p:cNvPr>
          <p:cNvGrpSpPr/>
          <p:nvPr/>
        </p:nvGrpSpPr>
        <p:grpSpPr>
          <a:xfrm>
            <a:off x="1219200" y="3177777"/>
            <a:ext cx="10252328" cy="5902428"/>
            <a:chOff x="1219200" y="3177777"/>
            <a:chExt cx="10252328" cy="590242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BB7064-2938-FFE3-6843-C1FBE2FE9509}"/>
                </a:ext>
              </a:extLst>
            </p:cNvPr>
            <p:cNvCxnSpPr/>
            <p:nvPr/>
          </p:nvCxnSpPr>
          <p:spPr>
            <a:xfrm flipV="1">
              <a:off x="1219200" y="4931380"/>
              <a:ext cx="9264502" cy="4148825"/>
            </a:xfrm>
            <a:prstGeom prst="line">
              <a:avLst/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Callout">
              <a:extLst>
                <a:ext uri="{FF2B5EF4-FFF2-40B4-BE49-F238E27FC236}">
                  <a16:creationId xmlns:a16="http://schemas.microsoft.com/office/drawing/2014/main" id="{BE49D444-9378-3275-FF9B-187E40D7B1DC}"/>
                </a:ext>
              </a:extLst>
            </p:cNvPr>
            <p:cNvSpPr/>
            <p:nvPr/>
          </p:nvSpPr>
          <p:spPr>
            <a:xfrm>
              <a:off x="5441010" y="3177777"/>
              <a:ext cx="6030518" cy="1038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6" y="0"/>
                  </a:moveTo>
                  <a:cubicBezTo>
                    <a:pt x="652" y="0"/>
                    <a:pt x="0" y="2187"/>
                    <a:pt x="0" y="4883"/>
                  </a:cubicBezTo>
                  <a:lnTo>
                    <a:pt x="0" y="12245"/>
                  </a:lnTo>
                  <a:cubicBezTo>
                    <a:pt x="0" y="14941"/>
                    <a:pt x="652" y="17127"/>
                    <a:pt x="1456" y="17127"/>
                  </a:cubicBezTo>
                  <a:lnTo>
                    <a:pt x="14619" y="17127"/>
                  </a:lnTo>
                  <a:lnTo>
                    <a:pt x="15101" y="21600"/>
                  </a:lnTo>
                  <a:lnTo>
                    <a:pt x="15583" y="17127"/>
                  </a:lnTo>
                  <a:lnTo>
                    <a:pt x="20144" y="17127"/>
                  </a:lnTo>
                  <a:cubicBezTo>
                    <a:pt x="20948" y="17127"/>
                    <a:pt x="21600" y="14941"/>
                    <a:pt x="21600" y="12245"/>
                  </a:cubicBezTo>
                  <a:lnTo>
                    <a:pt x="21600" y="4883"/>
                  </a:lnTo>
                  <a:cubicBezTo>
                    <a:pt x="21600" y="2187"/>
                    <a:pt x="20948" y="0"/>
                    <a:pt x="20144" y="0"/>
                  </a:cubicBezTo>
                  <a:lnTo>
                    <a:pt x="1456" y="0"/>
                  </a:lnTo>
                  <a:close/>
                </a:path>
              </a:pathLst>
            </a:custGeom>
            <a:solidFill>
              <a:srgbClr val="FFE4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ampling-based   subspace embedding for">
              <a:extLst>
                <a:ext uri="{FF2B5EF4-FFF2-40B4-BE49-F238E27FC236}">
                  <a16:creationId xmlns:a16="http://schemas.microsoft.com/office/drawing/2014/main" id="{57A2C910-F904-50EF-2A7E-3D426496FC25}"/>
                </a:ext>
              </a:extLst>
            </p:cNvPr>
            <p:cNvSpPr/>
            <p:nvPr/>
          </p:nvSpPr>
          <p:spPr>
            <a:xfrm>
              <a:off x="5554054" y="3397858"/>
              <a:ext cx="5691957" cy="417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2438400">
                <a:lnSpc>
                  <a:spcPct val="60000"/>
                </a:lnSpc>
                <a:defRPr sz="3200">
                  <a:latin typeface="ヒラギノ角ゴシック W3"/>
                  <a:ea typeface="ヒラギノ角ゴシック W3"/>
                  <a:cs typeface="ヒラギノ角ゴシック W3"/>
                  <a:sym typeface="ヒラギノ角ゴシック W3"/>
                </a:defRPr>
              </a:pPr>
              <a:r>
                <a:rPr lang="en-US" dirty="0"/>
                <a:t>Query subspace F of dim k</a:t>
              </a:r>
              <a:endParaRPr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142E3F-A6BC-7594-A6E4-6081F1912156}"/>
              </a:ext>
            </a:extLst>
          </p:cNvPr>
          <p:cNvGrpSpPr/>
          <p:nvPr/>
        </p:nvGrpSpPr>
        <p:grpSpPr>
          <a:xfrm>
            <a:off x="1776046" y="4486835"/>
            <a:ext cx="9342735" cy="5719989"/>
            <a:chOff x="1776046" y="4486835"/>
            <a:chExt cx="9342735" cy="5719989"/>
          </a:xfrm>
        </p:grpSpPr>
        <p:sp>
          <p:nvSpPr>
            <p:cNvPr id="30" name="Callout">
              <a:extLst>
                <a:ext uri="{FF2B5EF4-FFF2-40B4-BE49-F238E27FC236}">
                  <a16:creationId xmlns:a16="http://schemas.microsoft.com/office/drawing/2014/main" id="{B8F4B50A-B5A6-FFBC-AE40-C3EFAEFBBFBD}"/>
                </a:ext>
              </a:extLst>
            </p:cNvPr>
            <p:cNvSpPr/>
            <p:nvPr/>
          </p:nvSpPr>
          <p:spPr>
            <a:xfrm>
              <a:off x="4742121" y="8101672"/>
              <a:ext cx="5741581" cy="1125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81" y="0"/>
                  </a:moveTo>
                  <a:lnTo>
                    <a:pt x="13620" y="6893"/>
                  </a:lnTo>
                  <a:lnTo>
                    <a:pt x="1090" y="6893"/>
                  </a:lnTo>
                  <a:cubicBezTo>
                    <a:pt x="488" y="6893"/>
                    <a:pt x="0" y="10188"/>
                    <a:pt x="0" y="14250"/>
                  </a:cubicBezTo>
                  <a:cubicBezTo>
                    <a:pt x="0" y="18312"/>
                    <a:pt x="488" y="21600"/>
                    <a:pt x="1090" y="21600"/>
                  </a:cubicBezTo>
                  <a:lnTo>
                    <a:pt x="20510" y="21600"/>
                  </a:lnTo>
                  <a:cubicBezTo>
                    <a:pt x="21112" y="21600"/>
                    <a:pt x="21600" y="18313"/>
                    <a:pt x="21600" y="14250"/>
                  </a:cubicBezTo>
                  <a:cubicBezTo>
                    <a:pt x="21600" y="10188"/>
                    <a:pt x="21112" y="6893"/>
                    <a:pt x="20510" y="6893"/>
                  </a:cubicBezTo>
                  <a:lnTo>
                    <a:pt x="14341" y="6893"/>
                  </a:lnTo>
                  <a:lnTo>
                    <a:pt x="13981" y="0"/>
                  </a:lnTo>
                  <a:close/>
                </a:path>
              </a:pathLst>
            </a:custGeom>
            <a:solidFill>
              <a:srgbClr val="FFE4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F1C5B76-B725-6DD3-3485-FB372F8962B1}"/>
                </a:ext>
              </a:extLst>
            </p:cNvPr>
            <p:cNvCxnSpPr>
              <a:cxnSpLocks/>
            </p:cNvCxnSpPr>
            <p:nvPr/>
          </p:nvCxnSpPr>
          <p:spPr>
            <a:xfrm>
              <a:off x="1776046" y="8833338"/>
              <a:ext cx="563115" cy="1373486"/>
            </a:xfrm>
            <a:prstGeom prst="line">
              <a:avLst/>
            </a:prstGeom>
            <a:noFill/>
            <a:ln w="1016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0878AC-E93E-E980-ACB8-052BADF2E8BE}"/>
                </a:ext>
              </a:extLst>
            </p:cNvPr>
            <p:cNvCxnSpPr>
              <a:cxnSpLocks/>
            </p:cNvCxnSpPr>
            <p:nvPr/>
          </p:nvCxnSpPr>
          <p:spPr>
            <a:xfrm>
              <a:off x="8265118" y="4486835"/>
              <a:ext cx="573018" cy="1196506"/>
            </a:xfrm>
            <a:prstGeom prst="line">
              <a:avLst/>
            </a:prstGeom>
            <a:noFill/>
            <a:ln w="1016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1B35AE-1565-573A-D0B9-367272858F5F}"/>
                </a:ext>
              </a:extLst>
            </p:cNvPr>
            <p:cNvCxnSpPr>
              <a:cxnSpLocks/>
            </p:cNvCxnSpPr>
            <p:nvPr/>
          </p:nvCxnSpPr>
          <p:spPr>
            <a:xfrm>
              <a:off x="7994973" y="6027260"/>
              <a:ext cx="785251" cy="1756959"/>
            </a:xfrm>
            <a:prstGeom prst="line">
              <a:avLst/>
            </a:prstGeom>
            <a:noFill/>
            <a:ln w="1016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88B816-C06D-C097-D7BE-992113A73D9D}"/>
                </a:ext>
              </a:extLst>
            </p:cNvPr>
            <p:cNvCxnSpPr>
              <a:cxnSpLocks/>
            </p:cNvCxnSpPr>
            <p:nvPr/>
          </p:nvCxnSpPr>
          <p:spPr>
            <a:xfrm>
              <a:off x="4922566" y="4896294"/>
              <a:ext cx="855691" cy="2109498"/>
            </a:xfrm>
            <a:prstGeom prst="line">
              <a:avLst/>
            </a:prstGeom>
            <a:noFill/>
            <a:ln w="1016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A006155-55E1-D3D0-32AF-5925A94C3FB8}"/>
                </a:ext>
              </a:extLst>
            </p:cNvPr>
            <p:cNvCxnSpPr/>
            <p:nvPr/>
          </p:nvCxnSpPr>
          <p:spPr>
            <a:xfrm>
              <a:off x="2703502" y="6369142"/>
              <a:ext cx="682249" cy="1649224"/>
            </a:xfrm>
            <a:prstGeom prst="line">
              <a:avLst/>
            </a:prstGeom>
            <a:noFill/>
            <a:ln w="1016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blivious = does not depend on">
              <a:extLst>
                <a:ext uri="{FF2B5EF4-FFF2-40B4-BE49-F238E27FC236}">
                  <a16:creationId xmlns:a16="http://schemas.microsoft.com/office/drawing/2014/main" id="{19CD5338-F13B-3629-238A-058DC6FF4BEB}"/>
                </a:ext>
              </a:extLst>
            </p:cNvPr>
            <p:cNvSpPr/>
            <p:nvPr/>
          </p:nvSpPr>
          <p:spPr>
            <a:xfrm>
              <a:off x="3942424" y="8610227"/>
              <a:ext cx="7176357" cy="545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2438400">
                <a:lnSpc>
                  <a:spcPct val="90000"/>
                </a:lnSpc>
                <a:defRPr sz="3200">
                  <a:latin typeface="ヒラギノ角ゴシック W3"/>
                  <a:ea typeface="ヒラギノ角ゴシック W3"/>
                  <a:cs typeface="ヒラギノ角ゴシック W3"/>
                  <a:sym typeface="ヒラギノ角ゴシック W3"/>
                </a:defRPr>
              </a:pPr>
              <a:r>
                <a:rPr lang="en-US" dirty="0"/>
                <a:t>Euclidean distance to F</a:t>
              </a:r>
              <a:endParaRPr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6E462-5B80-C808-5F75-FEEC8C725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9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79945C00-E752-7307-B903-7A3AE3C4781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824784" y="3217261"/>
                <a:ext cx="12330616" cy="1014313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Coreset: weighted subset of the points whose cost approximates the cost of the entire set for every subspace F up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factors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Prior results:</a:t>
                </a:r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[Feldman-Langberg 2011]</a:t>
                </a:r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Coreset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[</a:t>
                </a:r>
                <a:r>
                  <a:rPr lang="en-US" dirty="0" err="1"/>
                  <a:t>Sohler</a:t>
                </a:r>
                <a:r>
                  <a:rPr lang="en-US" dirty="0"/>
                  <a:t>-Woodruff 2018]</a:t>
                </a:r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Coreset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{1,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</m:func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Needs an additional coordinate, exp. time</a:t>
                </a:r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[Huang-</a:t>
                </a:r>
                <a:r>
                  <a:rPr lang="en-US" dirty="0" err="1"/>
                  <a:t>Vishnoi</a:t>
                </a:r>
                <a:r>
                  <a:rPr lang="en-US" dirty="0"/>
                  <a:t> 2020]</a:t>
                </a:r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Coreset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No additional coordinate, input sparsity time</a:t>
                </a:r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Main question: best of both worlds?</a:t>
                </a:r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lang="en-US" dirty="0"/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lang="en-US" dirty="0"/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lang="en-US" dirty="0"/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dirty="0"/>
              </a:p>
            </p:txBody>
          </p:sp>
        </mc:Choice>
        <mc:Fallback xmlns="">
          <p:sp>
            <p:nvSpPr>
              <p:cNvPr id="549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79945C00-E752-7307-B903-7A3AE3C4781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4784" y="3217261"/>
                <a:ext cx="12330616" cy="10143139"/>
              </a:xfrm>
              <a:prstGeom prst="rect">
                <a:avLst/>
              </a:prstGeom>
              <a:blipFill>
                <a:blip r:embed="rId2"/>
                <a:stretch>
                  <a:fillRect l="-3086" t="-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0" name="“Turning big data into tiny data”">
            <a:extLst>
              <a:ext uri="{FF2B5EF4-FFF2-40B4-BE49-F238E27FC236}">
                <a16:creationId xmlns:a16="http://schemas.microsoft.com/office/drawing/2014/main" id="{1902FEEE-30D5-E0EA-DB3E-27636FCA5FB7}"/>
              </a:ext>
            </a:extLst>
          </p:cNvPr>
          <p:cNvSpPr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 defTabSz="914400">
              <a:defRPr sz="100" baseline="0">
                <a:uFill>
                  <a:solidFill>
                    <a:srgbClr val="000000">
                      <a:alpha val="0"/>
                    </a:srgbClr>
                  </a:solidFill>
                </a:uFill>
              </a:defRPr>
            </a:pPr>
            <a:endParaRPr/>
          </a:p>
        </p:txBody>
      </p:sp>
      <p:sp>
        <p:nvSpPr>
          <p:cNvPr id="551" name="“Turning big data to tiny data”">
            <a:extLst>
              <a:ext uri="{FF2B5EF4-FFF2-40B4-BE49-F238E27FC236}">
                <a16:creationId xmlns:a16="http://schemas.microsoft.com/office/drawing/2014/main" id="{420698E2-0A86-503D-2528-9E5F7D65B8D9}"/>
              </a:ext>
            </a:extLst>
          </p:cNvPr>
          <p:cNvSpPr txBox="1"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defRPr sz="4400" spc="-44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Matrix Approximation">
                <a:extLst>
                  <a:ext uri="{FF2B5EF4-FFF2-40B4-BE49-F238E27FC236}">
                    <a16:creationId xmlns:a16="http://schemas.microsoft.com/office/drawing/2014/main" id="{184E623B-FE05-C316-6EF4-786E6C2F19D8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/>
              <a:lstStyle>
                <a:lvl1pPr>
                  <a:defRPr b="0" spc="-10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lvl1pPr>
              </a:lstStyle>
              <a:p>
                <a:r>
                  <a:rPr lang="en-US" sz="8800" dirty="0">
                    <a:solidFill>
                      <a:srgbClr val="000000"/>
                    </a:solidFill>
                  </a:rPr>
                  <a:t>Coresets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8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8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ar-AE" sz="8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Subspace Approximation</a:t>
                </a:r>
                <a:endParaRPr dirty="0"/>
              </a:p>
            </p:txBody>
          </p:sp>
        </mc:Choice>
        <mc:Fallback xmlns="">
          <p:sp>
            <p:nvSpPr>
              <p:cNvPr id="552" name="Matrix Approximation">
                <a:extLst>
                  <a:ext uri="{FF2B5EF4-FFF2-40B4-BE49-F238E27FC236}">
                    <a16:creationId xmlns:a16="http://schemas.microsoft.com/office/drawing/2014/main" id="{184E623B-FE05-C316-6EF4-786E6C2F19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2082" t="-29927" r="-1851" b="-6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AC923738-2249-898E-F7BB-896EBCEEFAAC}"/>
              </a:ext>
            </a:extLst>
          </p:cNvPr>
          <p:cNvSpPr>
            <a:spLocks noChangeAspect="1"/>
          </p:cNvSpPr>
          <p:nvPr/>
        </p:nvSpPr>
        <p:spPr>
          <a:xfrm>
            <a:off x="4742121" y="4657060"/>
            <a:ext cx="274320" cy="274320"/>
          </a:xfrm>
          <a:prstGeom prst="ellipse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333696-1591-C6CC-31FF-5B8DA26DC2BB}"/>
              </a:ext>
            </a:extLst>
          </p:cNvPr>
          <p:cNvSpPr>
            <a:spLocks noChangeAspect="1"/>
          </p:cNvSpPr>
          <p:nvPr/>
        </p:nvSpPr>
        <p:spPr>
          <a:xfrm>
            <a:off x="8700976" y="7744046"/>
            <a:ext cx="274320" cy="2743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0EBBD0-C424-4D8C-28AB-7295077799BD}"/>
              </a:ext>
            </a:extLst>
          </p:cNvPr>
          <p:cNvSpPr>
            <a:spLocks noChangeAspect="1"/>
          </p:cNvSpPr>
          <p:nvPr/>
        </p:nvSpPr>
        <p:spPr>
          <a:xfrm>
            <a:off x="2566342" y="6231982"/>
            <a:ext cx="274320" cy="2743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1C3097-A4A9-EA2A-0D23-E3026545BDFD}"/>
              </a:ext>
            </a:extLst>
          </p:cNvPr>
          <p:cNvSpPr>
            <a:spLocks noChangeAspect="1"/>
          </p:cNvSpPr>
          <p:nvPr/>
        </p:nvSpPr>
        <p:spPr>
          <a:xfrm>
            <a:off x="8097224" y="4313141"/>
            <a:ext cx="274320" cy="274320"/>
          </a:xfrm>
          <a:prstGeom prst="ellipse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79FED3-4C6B-65B7-1A96-FA2088D51E72}"/>
              </a:ext>
            </a:extLst>
          </p:cNvPr>
          <p:cNvSpPr>
            <a:spLocks noChangeAspect="1"/>
          </p:cNvSpPr>
          <p:nvPr/>
        </p:nvSpPr>
        <p:spPr>
          <a:xfrm>
            <a:off x="2202001" y="10069664"/>
            <a:ext cx="274320" cy="274320"/>
          </a:xfrm>
          <a:prstGeom prst="ellipse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Callout">
            <a:extLst>
              <a:ext uri="{FF2B5EF4-FFF2-40B4-BE49-F238E27FC236}">
                <a16:creationId xmlns:a16="http://schemas.microsoft.com/office/drawing/2014/main" id="{C08DFF71-173F-7459-929B-0EC6CE413F76}"/>
              </a:ext>
            </a:extLst>
          </p:cNvPr>
          <p:cNvSpPr/>
          <p:nvPr/>
        </p:nvSpPr>
        <p:spPr>
          <a:xfrm>
            <a:off x="1275432" y="10633245"/>
            <a:ext cx="5537990" cy="1042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0" y="0"/>
                </a:moveTo>
                <a:lnTo>
                  <a:pt x="3554" y="5717"/>
                </a:lnTo>
                <a:lnTo>
                  <a:pt x="1102" y="5717"/>
                </a:lnTo>
                <a:cubicBezTo>
                  <a:pt x="494" y="5717"/>
                  <a:pt x="0" y="9275"/>
                  <a:pt x="0" y="13662"/>
                </a:cubicBezTo>
                <a:cubicBezTo>
                  <a:pt x="0" y="18049"/>
                  <a:pt x="494" y="21600"/>
                  <a:pt x="1102" y="21600"/>
                </a:cubicBezTo>
                <a:lnTo>
                  <a:pt x="20499" y="21600"/>
                </a:lnTo>
                <a:cubicBezTo>
                  <a:pt x="21108" y="21600"/>
                  <a:pt x="21600" y="18050"/>
                  <a:pt x="21600" y="13662"/>
                </a:cubicBezTo>
                <a:cubicBezTo>
                  <a:pt x="21600" y="9276"/>
                  <a:pt x="21108" y="5717"/>
                  <a:pt x="20499" y="5717"/>
                </a:cubicBezTo>
                <a:lnTo>
                  <a:pt x="4285" y="5717"/>
                </a:lnTo>
                <a:lnTo>
                  <a:pt x="3920" y="0"/>
                </a:lnTo>
                <a:close/>
              </a:path>
            </a:pathLst>
          </a:custGeom>
          <a:solidFill>
            <a:srgbClr val="FFE46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1130300">
              <a:defRPr sz="32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9" name="≈ orthonormal bases for   norms">
            <a:extLst>
              <a:ext uri="{FF2B5EF4-FFF2-40B4-BE49-F238E27FC236}">
                <a16:creationId xmlns:a16="http://schemas.microsoft.com/office/drawing/2014/main" id="{A42CF253-F384-D0DD-1986-3D32F6EB0E5E}"/>
              </a:ext>
            </a:extLst>
          </p:cNvPr>
          <p:cNvSpPr/>
          <p:nvPr/>
        </p:nvSpPr>
        <p:spPr>
          <a:xfrm>
            <a:off x="1480221" y="11058457"/>
            <a:ext cx="5255228" cy="545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 defTabSz="2438400">
              <a:lnSpc>
                <a:spcPct val="90000"/>
              </a:lnSpc>
              <a:defRPr sz="3200">
                <a:latin typeface="ヒラギノ角ゴシック W3"/>
                <a:ea typeface="ヒラギノ角ゴシック W3"/>
                <a:cs typeface="ヒラギノ角ゴシック W3"/>
                <a:sym typeface="ヒラギノ角ゴシック W3"/>
              </a:defRPr>
            </a:pPr>
            <a:r>
              <a:rPr lang="en-US" dirty="0"/>
              <a:t>n points in d dimensions</a:t>
            </a:r>
            <a:endParaRPr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85538EB-651F-D7DC-5A81-0A012413B431}"/>
              </a:ext>
            </a:extLst>
          </p:cNvPr>
          <p:cNvGrpSpPr/>
          <p:nvPr/>
        </p:nvGrpSpPr>
        <p:grpSpPr>
          <a:xfrm>
            <a:off x="1219200" y="3177777"/>
            <a:ext cx="10252328" cy="5902428"/>
            <a:chOff x="1219200" y="3177777"/>
            <a:chExt cx="10252328" cy="590242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40017F-3C9C-10B0-9C88-FC998509274A}"/>
                </a:ext>
              </a:extLst>
            </p:cNvPr>
            <p:cNvCxnSpPr/>
            <p:nvPr/>
          </p:nvCxnSpPr>
          <p:spPr>
            <a:xfrm flipV="1">
              <a:off x="1219200" y="4931380"/>
              <a:ext cx="9264502" cy="4148825"/>
            </a:xfrm>
            <a:prstGeom prst="line">
              <a:avLst/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Callout">
              <a:extLst>
                <a:ext uri="{FF2B5EF4-FFF2-40B4-BE49-F238E27FC236}">
                  <a16:creationId xmlns:a16="http://schemas.microsoft.com/office/drawing/2014/main" id="{D195EBA1-B9EC-C95C-69A7-F5A84546A54A}"/>
                </a:ext>
              </a:extLst>
            </p:cNvPr>
            <p:cNvSpPr/>
            <p:nvPr/>
          </p:nvSpPr>
          <p:spPr>
            <a:xfrm>
              <a:off x="5441010" y="3177777"/>
              <a:ext cx="6030518" cy="1038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6" y="0"/>
                  </a:moveTo>
                  <a:cubicBezTo>
                    <a:pt x="652" y="0"/>
                    <a:pt x="0" y="2187"/>
                    <a:pt x="0" y="4883"/>
                  </a:cubicBezTo>
                  <a:lnTo>
                    <a:pt x="0" y="12245"/>
                  </a:lnTo>
                  <a:cubicBezTo>
                    <a:pt x="0" y="14941"/>
                    <a:pt x="652" y="17127"/>
                    <a:pt x="1456" y="17127"/>
                  </a:cubicBezTo>
                  <a:lnTo>
                    <a:pt x="14619" y="17127"/>
                  </a:lnTo>
                  <a:lnTo>
                    <a:pt x="15101" y="21600"/>
                  </a:lnTo>
                  <a:lnTo>
                    <a:pt x="15583" y="17127"/>
                  </a:lnTo>
                  <a:lnTo>
                    <a:pt x="20144" y="17127"/>
                  </a:lnTo>
                  <a:cubicBezTo>
                    <a:pt x="20948" y="17127"/>
                    <a:pt x="21600" y="14941"/>
                    <a:pt x="21600" y="12245"/>
                  </a:cubicBezTo>
                  <a:lnTo>
                    <a:pt x="21600" y="4883"/>
                  </a:lnTo>
                  <a:cubicBezTo>
                    <a:pt x="21600" y="2187"/>
                    <a:pt x="20948" y="0"/>
                    <a:pt x="20144" y="0"/>
                  </a:cubicBezTo>
                  <a:lnTo>
                    <a:pt x="1456" y="0"/>
                  </a:lnTo>
                  <a:close/>
                </a:path>
              </a:pathLst>
            </a:custGeom>
            <a:solidFill>
              <a:srgbClr val="FFE4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ampling-based   subspace embedding for">
              <a:extLst>
                <a:ext uri="{FF2B5EF4-FFF2-40B4-BE49-F238E27FC236}">
                  <a16:creationId xmlns:a16="http://schemas.microsoft.com/office/drawing/2014/main" id="{239A2359-A7DD-49A7-3A04-D2FD2056FAFD}"/>
                </a:ext>
              </a:extLst>
            </p:cNvPr>
            <p:cNvSpPr/>
            <p:nvPr/>
          </p:nvSpPr>
          <p:spPr>
            <a:xfrm>
              <a:off x="5554054" y="3397858"/>
              <a:ext cx="5691957" cy="417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2438400">
                <a:lnSpc>
                  <a:spcPct val="60000"/>
                </a:lnSpc>
                <a:defRPr sz="3200">
                  <a:latin typeface="ヒラギノ角ゴシック W3"/>
                  <a:ea typeface="ヒラギノ角ゴシック W3"/>
                  <a:cs typeface="ヒラギノ角ゴシック W3"/>
                  <a:sym typeface="ヒラギノ角ゴシック W3"/>
                </a:defRPr>
              </a:pPr>
              <a:r>
                <a:rPr lang="en-US" dirty="0"/>
                <a:t>Query subspace F of dim k</a:t>
              </a:r>
              <a:endParaRPr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CACD991-D2EC-7B74-F0C1-1ED951733742}"/>
              </a:ext>
            </a:extLst>
          </p:cNvPr>
          <p:cNvGrpSpPr/>
          <p:nvPr/>
        </p:nvGrpSpPr>
        <p:grpSpPr>
          <a:xfrm>
            <a:off x="1776046" y="4486835"/>
            <a:ext cx="9342735" cy="5719989"/>
            <a:chOff x="1776046" y="4486835"/>
            <a:chExt cx="9342735" cy="5719989"/>
          </a:xfrm>
        </p:grpSpPr>
        <p:sp>
          <p:nvSpPr>
            <p:cNvPr id="30" name="Callout">
              <a:extLst>
                <a:ext uri="{FF2B5EF4-FFF2-40B4-BE49-F238E27FC236}">
                  <a16:creationId xmlns:a16="http://schemas.microsoft.com/office/drawing/2014/main" id="{6F9D8424-3BEF-2531-B389-F1D7B870DC71}"/>
                </a:ext>
              </a:extLst>
            </p:cNvPr>
            <p:cNvSpPr/>
            <p:nvPr/>
          </p:nvSpPr>
          <p:spPr>
            <a:xfrm>
              <a:off x="4742121" y="8101672"/>
              <a:ext cx="5741581" cy="1125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81" y="0"/>
                  </a:moveTo>
                  <a:lnTo>
                    <a:pt x="13620" y="6893"/>
                  </a:lnTo>
                  <a:lnTo>
                    <a:pt x="1090" y="6893"/>
                  </a:lnTo>
                  <a:cubicBezTo>
                    <a:pt x="488" y="6893"/>
                    <a:pt x="0" y="10188"/>
                    <a:pt x="0" y="14250"/>
                  </a:cubicBezTo>
                  <a:cubicBezTo>
                    <a:pt x="0" y="18312"/>
                    <a:pt x="488" y="21600"/>
                    <a:pt x="1090" y="21600"/>
                  </a:cubicBezTo>
                  <a:lnTo>
                    <a:pt x="20510" y="21600"/>
                  </a:lnTo>
                  <a:cubicBezTo>
                    <a:pt x="21112" y="21600"/>
                    <a:pt x="21600" y="18313"/>
                    <a:pt x="21600" y="14250"/>
                  </a:cubicBezTo>
                  <a:cubicBezTo>
                    <a:pt x="21600" y="10188"/>
                    <a:pt x="21112" y="6893"/>
                    <a:pt x="20510" y="6893"/>
                  </a:cubicBezTo>
                  <a:lnTo>
                    <a:pt x="14341" y="6893"/>
                  </a:lnTo>
                  <a:lnTo>
                    <a:pt x="13981" y="0"/>
                  </a:lnTo>
                  <a:close/>
                </a:path>
              </a:pathLst>
            </a:custGeom>
            <a:solidFill>
              <a:srgbClr val="FFE4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A8A04DE-E355-D03C-2B8F-12C50EBA576D}"/>
                </a:ext>
              </a:extLst>
            </p:cNvPr>
            <p:cNvCxnSpPr>
              <a:cxnSpLocks/>
            </p:cNvCxnSpPr>
            <p:nvPr/>
          </p:nvCxnSpPr>
          <p:spPr>
            <a:xfrm>
              <a:off x="1776046" y="8833338"/>
              <a:ext cx="563115" cy="1373486"/>
            </a:xfrm>
            <a:prstGeom prst="line">
              <a:avLst/>
            </a:prstGeom>
            <a:ln w="19050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48B7179-E2FF-4C5A-A88C-BABC6DE6A464}"/>
                </a:ext>
              </a:extLst>
            </p:cNvPr>
            <p:cNvCxnSpPr>
              <a:cxnSpLocks/>
            </p:cNvCxnSpPr>
            <p:nvPr/>
          </p:nvCxnSpPr>
          <p:spPr>
            <a:xfrm>
              <a:off x="8265118" y="4486835"/>
              <a:ext cx="573018" cy="1196506"/>
            </a:xfrm>
            <a:prstGeom prst="line">
              <a:avLst/>
            </a:prstGeom>
            <a:ln w="19050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212B2A9-B89B-3A1B-96E3-D71B0A2F86CE}"/>
                </a:ext>
              </a:extLst>
            </p:cNvPr>
            <p:cNvCxnSpPr>
              <a:cxnSpLocks/>
            </p:cNvCxnSpPr>
            <p:nvPr/>
          </p:nvCxnSpPr>
          <p:spPr>
            <a:xfrm>
              <a:off x="7994973" y="6027260"/>
              <a:ext cx="785251" cy="1756959"/>
            </a:xfrm>
            <a:prstGeom prst="line">
              <a:avLst/>
            </a:prstGeom>
            <a:noFill/>
            <a:ln w="1016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4B372C-02FF-C3B4-BD99-C316C527275F}"/>
                </a:ext>
              </a:extLst>
            </p:cNvPr>
            <p:cNvCxnSpPr>
              <a:cxnSpLocks/>
            </p:cNvCxnSpPr>
            <p:nvPr/>
          </p:nvCxnSpPr>
          <p:spPr>
            <a:xfrm>
              <a:off x="4922566" y="4896294"/>
              <a:ext cx="855691" cy="2109498"/>
            </a:xfrm>
            <a:prstGeom prst="line">
              <a:avLst/>
            </a:prstGeom>
            <a:ln w="19050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DA8EB80-A605-1737-BD65-05FB54E3FD53}"/>
                </a:ext>
              </a:extLst>
            </p:cNvPr>
            <p:cNvCxnSpPr/>
            <p:nvPr/>
          </p:nvCxnSpPr>
          <p:spPr>
            <a:xfrm>
              <a:off x="2703502" y="6369142"/>
              <a:ext cx="682249" cy="1649224"/>
            </a:xfrm>
            <a:prstGeom prst="line">
              <a:avLst/>
            </a:prstGeom>
            <a:noFill/>
            <a:ln w="1016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blivious = does not depend on">
              <a:extLst>
                <a:ext uri="{FF2B5EF4-FFF2-40B4-BE49-F238E27FC236}">
                  <a16:creationId xmlns:a16="http://schemas.microsoft.com/office/drawing/2014/main" id="{F1802422-D564-033A-AA1B-942D5449820A}"/>
                </a:ext>
              </a:extLst>
            </p:cNvPr>
            <p:cNvSpPr/>
            <p:nvPr/>
          </p:nvSpPr>
          <p:spPr>
            <a:xfrm>
              <a:off x="3942424" y="8610227"/>
              <a:ext cx="7176357" cy="545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2438400">
                <a:lnSpc>
                  <a:spcPct val="90000"/>
                </a:lnSpc>
                <a:defRPr sz="3200">
                  <a:latin typeface="ヒラギノ角ゴシック W3"/>
                  <a:ea typeface="ヒラギノ角ゴシック W3"/>
                  <a:cs typeface="ヒラギノ角ゴシック W3"/>
                  <a:sym typeface="ヒラギノ角ゴシック W3"/>
                </a:defRPr>
              </a:pPr>
              <a:r>
                <a:rPr lang="en-US" dirty="0"/>
                <a:t>Euclidean distance to F</a:t>
              </a:r>
              <a:endParaRPr dirty="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F1C3CB7F-0FED-31FF-693A-E7501FEF6D7E}"/>
              </a:ext>
            </a:extLst>
          </p:cNvPr>
          <p:cNvSpPr/>
          <p:nvPr/>
        </p:nvSpPr>
        <p:spPr>
          <a:xfrm>
            <a:off x="2156483" y="5739983"/>
            <a:ext cx="914400" cy="91440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9F18D9-93F8-11C3-5948-3B3B5D6B006A}"/>
              </a:ext>
            </a:extLst>
          </p:cNvPr>
          <p:cNvSpPr/>
          <p:nvPr/>
        </p:nvSpPr>
        <p:spPr>
          <a:xfrm>
            <a:off x="8323024" y="7314364"/>
            <a:ext cx="914400" cy="91440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393115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 uiExpand="1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254AA-EF21-11DC-ED55-182388B50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“Turning big data into tiny data”">
            <a:extLst>
              <a:ext uri="{FF2B5EF4-FFF2-40B4-BE49-F238E27FC236}">
                <a16:creationId xmlns:a16="http://schemas.microsoft.com/office/drawing/2014/main" id="{16DB6856-AD0A-733A-7B33-A1F64AFD9615}"/>
              </a:ext>
            </a:extLst>
          </p:cNvPr>
          <p:cNvSpPr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 defTabSz="914400">
              <a:defRPr sz="100" baseline="0">
                <a:uFill>
                  <a:solidFill>
                    <a:srgbClr val="000000">
                      <a:alpha val="0"/>
                    </a:srgbClr>
                  </a:solidFill>
                </a:uFill>
              </a:defRPr>
            </a:pPr>
            <a:endParaRPr/>
          </a:p>
        </p:txBody>
      </p:sp>
      <p:sp>
        <p:nvSpPr>
          <p:cNvPr id="551" name="“Turning big data to tiny data”">
            <a:extLst>
              <a:ext uri="{FF2B5EF4-FFF2-40B4-BE49-F238E27FC236}">
                <a16:creationId xmlns:a16="http://schemas.microsoft.com/office/drawing/2014/main" id="{043BBAEC-6726-6DDE-6B2B-94B9CDE3C8D2}"/>
              </a:ext>
            </a:extLst>
          </p:cNvPr>
          <p:cNvSpPr txBox="1"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defRPr sz="4400" spc="-44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Matrix Approximation">
                <a:extLst>
                  <a:ext uri="{FF2B5EF4-FFF2-40B4-BE49-F238E27FC236}">
                    <a16:creationId xmlns:a16="http://schemas.microsoft.com/office/drawing/2014/main" id="{65A4D90E-5BC0-2B6C-8BFF-E1C8DC361675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/>
              <a:lstStyle>
                <a:lvl1pPr>
                  <a:defRPr b="0" spc="-10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lvl1pPr>
              </a:lstStyle>
              <a:p>
                <a:r>
                  <a:rPr lang="en-US" sz="8800" dirty="0"/>
                  <a:t>Coresets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8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8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ar-AE" sz="8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Subspace Approximation</a:t>
                </a:r>
                <a:endParaRPr dirty="0"/>
              </a:p>
            </p:txBody>
          </p:sp>
        </mc:Choice>
        <mc:Fallback xmlns="">
          <p:sp>
            <p:nvSpPr>
              <p:cNvPr id="552" name="Matrix Approximation">
                <a:extLst>
                  <a:ext uri="{FF2B5EF4-FFF2-40B4-BE49-F238E27FC236}">
                    <a16:creationId xmlns:a16="http://schemas.microsoft.com/office/drawing/2014/main" id="{65A4D90E-5BC0-2B6C-8BFF-E1C8DC36167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2082" t="-29927" r="-1851" b="-6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95C5C27C-28D8-A031-ED13-1E6E1D2A7D49}"/>
              </a:ext>
            </a:extLst>
          </p:cNvPr>
          <p:cNvSpPr>
            <a:spLocks noChangeAspect="1"/>
          </p:cNvSpPr>
          <p:nvPr/>
        </p:nvSpPr>
        <p:spPr>
          <a:xfrm>
            <a:off x="4742121" y="4657060"/>
            <a:ext cx="274320" cy="274320"/>
          </a:xfrm>
          <a:prstGeom prst="ellipse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7637C3A-77D0-70AB-FD00-9FA87C668659}"/>
              </a:ext>
            </a:extLst>
          </p:cNvPr>
          <p:cNvSpPr>
            <a:spLocks noChangeAspect="1"/>
          </p:cNvSpPr>
          <p:nvPr/>
        </p:nvSpPr>
        <p:spPr>
          <a:xfrm>
            <a:off x="8700976" y="7744046"/>
            <a:ext cx="274320" cy="2743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1D6561-E8C5-8A7E-E95E-9EB0B5454883}"/>
              </a:ext>
            </a:extLst>
          </p:cNvPr>
          <p:cNvSpPr>
            <a:spLocks noChangeAspect="1"/>
          </p:cNvSpPr>
          <p:nvPr/>
        </p:nvSpPr>
        <p:spPr>
          <a:xfrm>
            <a:off x="2566342" y="6231982"/>
            <a:ext cx="274320" cy="2743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37E2CB-E8F4-7A91-9CCE-A48681FC7E32}"/>
              </a:ext>
            </a:extLst>
          </p:cNvPr>
          <p:cNvSpPr>
            <a:spLocks noChangeAspect="1"/>
          </p:cNvSpPr>
          <p:nvPr/>
        </p:nvSpPr>
        <p:spPr>
          <a:xfrm>
            <a:off x="8097224" y="4313141"/>
            <a:ext cx="274320" cy="274320"/>
          </a:xfrm>
          <a:prstGeom prst="ellipse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849FE1-A8AD-8F6D-EEB3-B6C43460A419}"/>
              </a:ext>
            </a:extLst>
          </p:cNvPr>
          <p:cNvSpPr>
            <a:spLocks noChangeAspect="1"/>
          </p:cNvSpPr>
          <p:nvPr/>
        </p:nvSpPr>
        <p:spPr>
          <a:xfrm>
            <a:off x="2202001" y="10069664"/>
            <a:ext cx="274320" cy="274320"/>
          </a:xfrm>
          <a:prstGeom prst="ellipse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Callout">
            <a:extLst>
              <a:ext uri="{FF2B5EF4-FFF2-40B4-BE49-F238E27FC236}">
                <a16:creationId xmlns:a16="http://schemas.microsoft.com/office/drawing/2014/main" id="{EA48B009-8B3D-F4A7-DD65-3063E62E359E}"/>
              </a:ext>
            </a:extLst>
          </p:cNvPr>
          <p:cNvSpPr/>
          <p:nvPr/>
        </p:nvSpPr>
        <p:spPr>
          <a:xfrm>
            <a:off x="1275432" y="10633245"/>
            <a:ext cx="5537990" cy="1042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0" y="0"/>
                </a:moveTo>
                <a:lnTo>
                  <a:pt x="3554" y="5717"/>
                </a:lnTo>
                <a:lnTo>
                  <a:pt x="1102" y="5717"/>
                </a:lnTo>
                <a:cubicBezTo>
                  <a:pt x="494" y="5717"/>
                  <a:pt x="0" y="9275"/>
                  <a:pt x="0" y="13662"/>
                </a:cubicBezTo>
                <a:cubicBezTo>
                  <a:pt x="0" y="18049"/>
                  <a:pt x="494" y="21600"/>
                  <a:pt x="1102" y="21600"/>
                </a:cubicBezTo>
                <a:lnTo>
                  <a:pt x="20499" y="21600"/>
                </a:lnTo>
                <a:cubicBezTo>
                  <a:pt x="21108" y="21600"/>
                  <a:pt x="21600" y="18050"/>
                  <a:pt x="21600" y="13662"/>
                </a:cubicBezTo>
                <a:cubicBezTo>
                  <a:pt x="21600" y="9276"/>
                  <a:pt x="21108" y="5717"/>
                  <a:pt x="20499" y="5717"/>
                </a:cubicBezTo>
                <a:lnTo>
                  <a:pt x="4285" y="5717"/>
                </a:lnTo>
                <a:lnTo>
                  <a:pt x="3920" y="0"/>
                </a:lnTo>
                <a:close/>
              </a:path>
            </a:pathLst>
          </a:custGeom>
          <a:solidFill>
            <a:srgbClr val="FFE46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1130300">
              <a:defRPr sz="32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9" name="≈ orthonormal bases for   norms">
            <a:extLst>
              <a:ext uri="{FF2B5EF4-FFF2-40B4-BE49-F238E27FC236}">
                <a16:creationId xmlns:a16="http://schemas.microsoft.com/office/drawing/2014/main" id="{E293B45F-676C-4505-5553-62FABE2BF349}"/>
              </a:ext>
            </a:extLst>
          </p:cNvPr>
          <p:cNvSpPr/>
          <p:nvPr/>
        </p:nvSpPr>
        <p:spPr>
          <a:xfrm>
            <a:off x="1480221" y="11058457"/>
            <a:ext cx="5255228" cy="545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 defTabSz="2438400">
              <a:lnSpc>
                <a:spcPct val="90000"/>
              </a:lnSpc>
              <a:defRPr sz="3200">
                <a:latin typeface="ヒラギノ角ゴシック W3"/>
                <a:ea typeface="ヒラギノ角ゴシック W3"/>
                <a:cs typeface="ヒラギノ角ゴシック W3"/>
                <a:sym typeface="ヒラギノ角ゴシック W3"/>
              </a:defRPr>
            </a:pPr>
            <a:r>
              <a:rPr lang="en-US" dirty="0"/>
              <a:t>n points in d dimensions</a:t>
            </a:r>
            <a:endParaRPr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F2C4975-23AD-55F4-542C-E697F0CD2C9E}"/>
              </a:ext>
            </a:extLst>
          </p:cNvPr>
          <p:cNvGrpSpPr/>
          <p:nvPr/>
        </p:nvGrpSpPr>
        <p:grpSpPr>
          <a:xfrm>
            <a:off x="1219200" y="3177777"/>
            <a:ext cx="10252328" cy="5902428"/>
            <a:chOff x="1219200" y="3177777"/>
            <a:chExt cx="10252328" cy="590242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5BD18F4-42CB-8922-E7C2-E024BBCA9363}"/>
                </a:ext>
              </a:extLst>
            </p:cNvPr>
            <p:cNvCxnSpPr/>
            <p:nvPr/>
          </p:nvCxnSpPr>
          <p:spPr>
            <a:xfrm flipV="1">
              <a:off x="1219200" y="4931380"/>
              <a:ext cx="9264502" cy="4148825"/>
            </a:xfrm>
            <a:prstGeom prst="line">
              <a:avLst/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Callout">
              <a:extLst>
                <a:ext uri="{FF2B5EF4-FFF2-40B4-BE49-F238E27FC236}">
                  <a16:creationId xmlns:a16="http://schemas.microsoft.com/office/drawing/2014/main" id="{143DA6A8-570C-E910-A8BB-89BF58A1A684}"/>
                </a:ext>
              </a:extLst>
            </p:cNvPr>
            <p:cNvSpPr/>
            <p:nvPr/>
          </p:nvSpPr>
          <p:spPr>
            <a:xfrm>
              <a:off x="5441010" y="3177777"/>
              <a:ext cx="6030518" cy="1038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6" y="0"/>
                  </a:moveTo>
                  <a:cubicBezTo>
                    <a:pt x="652" y="0"/>
                    <a:pt x="0" y="2187"/>
                    <a:pt x="0" y="4883"/>
                  </a:cubicBezTo>
                  <a:lnTo>
                    <a:pt x="0" y="12245"/>
                  </a:lnTo>
                  <a:cubicBezTo>
                    <a:pt x="0" y="14941"/>
                    <a:pt x="652" y="17127"/>
                    <a:pt x="1456" y="17127"/>
                  </a:cubicBezTo>
                  <a:lnTo>
                    <a:pt x="14619" y="17127"/>
                  </a:lnTo>
                  <a:lnTo>
                    <a:pt x="15101" y="21600"/>
                  </a:lnTo>
                  <a:lnTo>
                    <a:pt x="15583" y="17127"/>
                  </a:lnTo>
                  <a:lnTo>
                    <a:pt x="20144" y="17127"/>
                  </a:lnTo>
                  <a:cubicBezTo>
                    <a:pt x="20948" y="17127"/>
                    <a:pt x="21600" y="14941"/>
                    <a:pt x="21600" y="12245"/>
                  </a:cubicBezTo>
                  <a:lnTo>
                    <a:pt x="21600" y="4883"/>
                  </a:lnTo>
                  <a:cubicBezTo>
                    <a:pt x="21600" y="2187"/>
                    <a:pt x="20948" y="0"/>
                    <a:pt x="20144" y="0"/>
                  </a:cubicBezTo>
                  <a:lnTo>
                    <a:pt x="1456" y="0"/>
                  </a:lnTo>
                  <a:close/>
                </a:path>
              </a:pathLst>
            </a:custGeom>
            <a:solidFill>
              <a:srgbClr val="FFE4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ampling-based   subspace embedding for">
              <a:extLst>
                <a:ext uri="{FF2B5EF4-FFF2-40B4-BE49-F238E27FC236}">
                  <a16:creationId xmlns:a16="http://schemas.microsoft.com/office/drawing/2014/main" id="{00CE1797-0B78-F150-B639-DEBF23D1A9C0}"/>
                </a:ext>
              </a:extLst>
            </p:cNvPr>
            <p:cNvSpPr/>
            <p:nvPr/>
          </p:nvSpPr>
          <p:spPr>
            <a:xfrm>
              <a:off x="5554054" y="3397858"/>
              <a:ext cx="5691957" cy="417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2438400">
                <a:lnSpc>
                  <a:spcPct val="60000"/>
                </a:lnSpc>
                <a:defRPr sz="3200">
                  <a:latin typeface="ヒラギノ角ゴシック W3"/>
                  <a:ea typeface="ヒラギノ角ゴシック W3"/>
                  <a:cs typeface="ヒラギノ角ゴシック W3"/>
                  <a:sym typeface="ヒラギノ角ゴシック W3"/>
                </a:defRPr>
              </a:pPr>
              <a:r>
                <a:rPr lang="en-US" dirty="0"/>
                <a:t>Query subspace F of dim k</a:t>
              </a:r>
              <a:endParaRPr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2791038-DCC5-4648-FA4D-C4B3921848DD}"/>
              </a:ext>
            </a:extLst>
          </p:cNvPr>
          <p:cNvGrpSpPr/>
          <p:nvPr/>
        </p:nvGrpSpPr>
        <p:grpSpPr>
          <a:xfrm>
            <a:off x="1776046" y="4486835"/>
            <a:ext cx="9342735" cy="5719989"/>
            <a:chOff x="1776046" y="4486835"/>
            <a:chExt cx="9342735" cy="5719989"/>
          </a:xfrm>
        </p:grpSpPr>
        <p:sp>
          <p:nvSpPr>
            <p:cNvPr id="30" name="Callout">
              <a:extLst>
                <a:ext uri="{FF2B5EF4-FFF2-40B4-BE49-F238E27FC236}">
                  <a16:creationId xmlns:a16="http://schemas.microsoft.com/office/drawing/2014/main" id="{37CCF62A-C6E9-39ED-3C14-B662BE94AB87}"/>
                </a:ext>
              </a:extLst>
            </p:cNvPr>
            <p:cNvSpPr/>
            <p:nvPr/>
          </p:nvSpPr>
          <p:spPr>
            <a:xfrm>
              <a:off x="4742121" y="8101672"/>
              <a:ext cx="5741581" cy="1125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81" y="0"/>
                  </a:moveTo>
                  <a:lnTo>
                    <a:pt x="13620" y="6893"/>
                  </a:lnTo>
                  <a:lnTo>
                    <a:pt x="1090" y="6893"/>
                  </a:lnTo>
                  <a:cubicBezTo>
                    <a:pt x="488" y="6893"/>
                    <a:pt x="0" y="10188"/>
                    <a:pt x="0" y="14250"/>
                  </a:cubicBezTo>
                  <a:cubicBezTo>
                    <a:pt x="0" y="18312"/>
                    <a:pt x="488" y="21600"/>
                    <a:pt x="1090" y="21600"/>
                  </a:cubicBezTo>
                  <a:lnTo>
                    <a:pt x="20510" y="21600"/>
                  </a:lnTo>
                  <a:cubicBezTo>
                    <a:pt x="21112" y="21600"/>
                    <a:pt x="21600" y="18313"/>
                    <a:pt x="21600" y="14250"/>
                  </a:cubicBezTo>
                  <a:cubicBezTo>
                    <a:pt x="21600" y="10188"/>
                    <a:pt x="21112" y="6893"/>
                    <a:pt x="20510" y="6893"/>
                  </a:cubicBezTo>
                  <a:lnTo>
                    <a:pt x="14341" y="6893"/>
                  </a:lnTo>
                  <a:lnTo>
                    <a:pt x="13981" y="0"/>
                  </a:lnTo>
                  <a:close/>
                </a:path>
              </a:pathLst>
            </a:custGeom>
            <a:solidFill>
              <a:srgbClr val="FFE4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0BC23B5-D93F-2BFF-81D1-23F3147235EB}"/>
                </a:ext>
              </a:extLst>
            </p:cNvPr>
            <p:cNvCxnSpPr>
              <a:cxnSpLocks/>
            </p:cNvCxnSpPr>
            <p:nvPr/>
          </p:nvCxnSpPr>
          <p:spPr>
            <a:xfrm>
              <a:off x="1776046" y="8833338"/>
              <a:ext cx="563115" cy="1373486"/>
            </a:xfrm>
            <a:prstGeom prst="line">
              <a:avLst/>
            </a:prstGeom>
            <a:ln w="19050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010EF15-C199-25D3-9390-5C017169BB00}"/>
                </a:ext>
              </a:extLst>
            </p:cNvPr>
            <p:cNvCxnSpPr>
              <a:cxnSpLocks/>
            </p:cNvCxnSpPr>
            <p:nvPr/>
          </p:nvCxnSpPr>
          <p:spPr>
            <a:xfrm>
              <a:off x="8265118" y="4486835"/>
              <a:ext cx="573018" cy="1196506"/>
            </a:xfrm>
            <a:prstGeom prst="line">
              <a:avLst/>
            </a:prstGeom>
            <a:ln w="19050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2FECC45-24A4-1D08-B4F1-BC4C2CB9820A}"/>
                </a:ext>
              </a:extLst>
            </p:cNvPr>
            <p:cNvCxnSpPr>
              <a:cxnSpLocks/>
            </p:cNvCxnSpPr>
            <p:nvPr/>
          </p:nvCxnSpPr>
          <p:spPr>
            <a:xfrm>
              <a:off x="7994973" y="6027260"/>
              <a:ext cx="785251" cy="1756959"/>
            </a:xfrm>
            <a:prstGeom prst="line">
              <a:avLst/>
            </a:prstGeom>
            <a:noFill/>
            <a:ln w="1016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39A12C1-A7BB-AE8B-1EA6-AF4A429364D5}"/>
                </a:ext>
              </a:extLst>
            </p:cNvPr>
            <p:cNvCxnSpPr>
              <a:cxnSpLocks/>
            </p:cNvCxnSpPr>
            <p:nvPr/>
          </p:nvCxnSpPr>
          <p:spPr>
            <a:xfrm>
              <a:off x="4922566" y="4896294"/>
              <a:ext cx="855691" cy="2109498"/>
            </a:xfrm>
            <a:prstGeom prst="line">
              <a:avLst/>
            </a:prstGeom>
            <a:ln w="19050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A4DF22-CF45-AB20-945F-5A748E449AB7}"/>
                </a:ext>
              </a:extLst>
            </p:cNvPr>
            <p:cNvCxnSpPr/>
            <p:nvPr/>
          </p:nvCxnSpPr>
          <p:spPr>
            <a:xfrm>
              <a:off x="2703502" y="6369142"/>
              <a:ext cx="682249" cy="1649224"/>
            </a:xfrm>
            <a:prstGeom prst="line">
              <a:avLst/>
            </a:prstGeom>
            <a:noFill/>
            <a:ln w="1016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blivious = does not depend on">
              <a:extLst>
                <a:ext uri="{FF2B5EF4-FFF2-40B4-BE49-F238E27FC236}">
                  <a16:creationId xmlns:a16="http://schemas.microsoft.com/office/drawing/2014/main" id="{081F360B-9DA3-701B-016A-838918AF444D}"/>
                </a:ext>
              </a:extLst>
            </p:cNvPr>
            <p:cNvSpPr/>
            <p:nvPr/>
          </p:nvSpPr>
          <p:spPr>
            <a:xfrm>
              <a:off x="3942424" y="8610227"/>
              <a:ext cx="7176357" cy="545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2438400">
                <a:lnSpc>
                  <a:spcPct val="90000"/>
                </a:lnSpc>
                <a:defRPr sz="3200">
                  <a:latin typeface="ヒラギノ角ゴシック W3"/>
                  <a:ea typeface="ヒラギノ角ゴシック W3"/>
                  <a:cs typeface="ヒラギノ角ゴシック W3"/>
                  <a:sym typeface="ヒラギノ角ゴシック W3"/>
                </a:defRPr>
              </a:pPr>
              <a:r>
                <a:rPr lang="en-US" dirty="0"/>
                <a:t>Euclidean distance to F</a:t>
              </a:r>
              <a:endParaRPr dirty="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174B593E-20F4-C41E-4B33-23CBA7646DE8}"/>
              </a:ext>
            </a:extLst>
          </p:cNvPr>
          <p:cNvSpPr/>
          <p:nvPr/>
        </p:nvSpPr>
        <p:spPr>
          <a:xfrm>
            <a:off x="2156483" y="5739983"/>
            <a:ext cx="914400" cy="91440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C20099-2D69-D585-4BBC-0EC35A405B92}"/>
              </a:ext>
            </a:extLst>
          </p:cNvPr>
          <p:cNvSpPr/>
          <p:nvPr/>
        </p:nvSpPr>
        <p:spPr>
          <a:xfrm>
            <a:off x="8323024" y="7314364"/>
            <a:ext cx="914400" cy="91440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heorem (Li—Lin—Woodruff—Zhang 2022). If   is an oblivious   subspace embedding for  , then">
                <a:extLst>
                  <a:ext uri="{FF2B5EF4-FFF2-40B4-BE49-F238E27FC236}">
                    <a16:creationId xmlns:a16="http://schemas.microsoft.com/office/drawing/2014/main" id="{38E32502-F4DF-17F7-C055-CC130C0040E1}"/>
                  </a:ext>
                </a:extLst>
              </p:cNvPr>
              <p:cNvSpPr txBox="1"/>
              <p:nvPr/>
            </p:nvSpPr>
            <p:spPr>
              <a:xfrm>
                <a:off x="12474418" y="4079445"/>
                <a:ext cx="11210617" cy="275523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defTabSz="2438400">
                  <a:lnSpc>
                    <a:spcPct val="80000"/>
                  </a:lnSpc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dirty="0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Theorem.</a:t>
                </a:r>
                <a:r>
                  <a:rPr dirty="0"/>
                  <a:t> </a:t>
                </a:r>
                <a:r>
                  <a:rPr lang="en-US" dirty="0"/>
                  <a:t>There is an algorithm which constructs a true coreset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{1,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</m:func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input sparsity time.</a:t>
                </a:r>
              </a:p>
              <a:p>
                <a:pPr defTabSz="2438400">
                  <a:lnSpc>
                    <a:spcPct val="80000"/>
                  </a:lnSpc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dirty="0"/>
              </a:p>
            </p:txBody>
          </p:sp>
        </mc:Choice>
        <mc:Fallback xmlns="">
          <p:sp>
            <p:nvSpPr>
              <p:cNvPr id="20" name="Theorem (Li—Lin—Woodruff—Zhang 2022). If   is an oblivious   subspace embedding for  , then">
                <a:extLst>
                  <a:ext uri="{FF2B5EF4-FFF2-40B4-BE49-F238E27FC236}">
                    <a16:creationId xmlns:a16="http://schemas.microsoft.com/office/drawing/2014/main" id="{38E32502-F4DF-17F7-C055-CC130C004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4418" y="4079445"/>
                <a:ext cx="11210617" cy="2755233"/>
              </a:xfrm>
              <a:prstGeom prst="rect">
                <a:avLst/>
              </a:prstGeom>
              <a:blipFill>
                <a:blip r:embed="rId3"/>
                <a:stretch>
                  <a:fillRect l="-2605" t="-96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3E3B97A7-36AF-EDEB-7088-6AC4AF4D7009}"/>
              </a:ext>
            </a:extLst>
          </p:cNvPr>
          <p:cNvSpPr/>
          <p:nvPr/>
        </p:nvSpPr>
        <p:spPr>
          <a:xfrm>
            <a:off x="12007827" y="3804761"/>
            <a:ext cx="11677208" cy="2564381"/>
          </a:xfrm>
          <a:prstGeom prst="roundRect">
            <a:avLst>
              <a:gd name="adj" fmla="val 17807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defRPr sz="32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37325D9E-C492-F1B5-B555-FBCF8616A35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968004" y="6881323"/>
                <a:ext cx="11677208" cy="647907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Previously unknown whether coresets of this size even exist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Notes on techniques:</a:t>
                </a:r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Sampling uses ridge leverage scores (RLS)</a:t>
                </a:r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Surprising, since RLS seems highly specific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/</a:t>
                </a:r>
                <a:r>
                  <a:rPr lang="en-US" dirty="0" err="1"/>
                  <a:t>Frobenius</a:t>
                </a:r>
                <a:r>
                  <a:rPr lang="en-US" dirty="0"/>
                  <a:t> norm</a:t>
                </a:r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Key ideas to make RLS work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norms: flattening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Seamlessly handles online/streaming settings</a:t>
                </a:r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lang="en-US" dirty="0"/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lang="en-US" dirty="0"/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dirty="0"/>
              </a:p>
            </p:txBody>
          </p:sp>
        </mc:Choice>
        <mc:Fallback>
          <p:sp>
            <p:nvSpPr>
              <p:cNvPr id="23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37325D9E-C492-F1B5-B555-FBCF8616A35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968004" y="6881323"/>
                <a:ext cx="11677208" cy="6479077"/>
              </a:xfrm>
              <a:prstGeom prst="rect">
                <a:avLst/>
              </a:prstGeom>
              <a:blipFill>
                <a:blip r:embed="rId4"/>
                <a:stretch>
                  <a:fillRect l="-3261" t="-6836" r="-2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77830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 advAuto="0"/>
      <p:bldP spid="22" grpId="0" animBg="1" advAuto="0"/>
      <p:bldP spid="23" grpId="0" uiExpand="1" build="p" bldLvl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5F58B-605D-8D38-2283-F035FF2ED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“Turning big data into tiny data”">
            <a:extLst>
              <a:ext uri="{FF2B5EF4-FFF2-40B4-BE49-F238E27FC236}">
                <a16:creationId xmlns:a16="http://schemas.microsoft.com/office/drawing/2014/main" id="{4229A6FD-7964-445E-F13A-473806EE2F60}"/>
              </a:ext>
            </a:extLst>
          </p:cNvPr>
          <p:cNvSpPr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 defTabSz="914400">
              <a:defRPr sz="100" baseline="0">
                <a:uFill>
                  <a:solidFill>
                    <a:srgbClr val="000000">
                      <a:alpha val="0"/>
                    </a:srgbClr>
                  </a:solidFill>
                </a:uFill>
              </a:defRPr>
            </a:pPr>
            <a:endParaRPr/>
          </a:p>
        </p:txBody>
      </p:sp>
      <p:sp>
        <p:nvSpPr>
          <p:cNvPr id="551" name="“Turning big data to tiny data”">
            <a:extLst>
              <a:ext uri="{FF2B5EF4-FFF2-40B4-BE49-F238E27FC236}">
                <a16:creationId xmlns:a16="http://schemas.microsoft.com/office/drawing/2014/main" id="{BF8DF916-D04D-421B-CAF1-8525BC0E049E}"/>
              </a:ext>
            </a:extLst>
          </p:cNvPr>
          <p:cNvSpPr txBox="1"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defRPr sz="4400" spc="-44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Matrix Approximation">
                <a:extLst>
                  <a:ext uri="{FF2B5EF4-FFF2-40B4-BE49-F238E27FC236}">
                    <a16:creationId xmlns:a16="http://schemas.microsoft.com/office/drawing/2014/main" id="{CC9F9E00-EC6B-3A61-8E74-F392B96CE96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/>
              <a:lstStyle>
                <a:lvl1pPr>
                  <a:defRPr b="0" spc="-10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lvl1pPr>
              </a:lstStyle>
              <a:p>
                <a:r>
                  <a:rPr lang="en-US" sz="8800" dirty="0"/>
                  <a:t>Coresets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8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8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ar-AE" sz="8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Subspace Approximation</a:t>
                </a:r>
                <a:endParaRPr dirty="0"/>
              </a:p>
            </p:txBody>
          </p:sp>
        </mc:Choice>
        <mc:Fallback xmlns="">
          <p:sp>
            <p:nvSpPr>
              <p:cNvPr id="552" name="Matrix Approximation">
                <a:extLst>
                  <a:ext uri="{FF2B5EF4-FFF2-40B4-BE49-F238E27FC236}">
                    <a16:creationId xmlns:a16="http://schemas.microsoft.com/office/drawing/2014/main" id="{CC9F9E00-EC6B-3A61-8E74-F392B96CE96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2082" t="-29927" r="-1851" b="-6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D4B1455F-13A0-279A-A1DD-BFDC58A4D92C}"/>
              </a:ext>
            </a:extLst>
          </p:cNvPr>
          <p:cNvSpPr>
            <a:spLocks noChangeAspect="1"/>
          </p:cNvSpPr>
          <p:nvPr/>
        </p:nvSpPr>
        <p:spPr>
          <a:xfrm>
            <a:off x="4742121" y="4657060"/>
            <a:ext cx="274320" cy="274320"/>
          </a:xfrm>
          <a:prstGeom prst="ellipse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02EF40A-25F1-B733-59D2-9B8B40356FB0}"/>
              </a:ext>
            </a:extLst>
          </p:cNvPr>
          <p:cNvSpPr>
            <a:spLocks noChangeAspect="1"/>
          </p:cNvSpPr>
          <p:nvPr/>
        </p:nvSpPr>
        <p:spPr>
          <a:xfrm>
            <a:off x="8700976" y="7744046"/>
            <a:ext cx="274320" cy="2743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93B23E-2D30-E031-9DDD-F658923351E3}"/>
              </a:ext>
            </a:extLst>
          </p:cNvPr>
          <p:cNvSpPr>
            <a:spLocks noChangeAspect="1"/>
          </p:cNvSpPr>
          <p:nvPr/>
        </p:nvSpPr>
        <p:spPr>
          <a:xfrm>
            <a:off x="2566342" y="6231982"/>
            <a:ext cx="274320" cy="2743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1B2B92-37DC-CE8F-0EDA-ACC4B3FCE7B4}"/>
              </a:ext>
            </a:extLst>
          </p:cNvPr>
          <p:cNvSpPr>
            <a:spLocks noChangeAspect="1"/>
          </p:cNvSpPr>
          <p:nvPr/>
        </p:nvSpPr>
        <p:spPr>
          <a:xfrm>
            <a:off x="8097224" y="4313141"/>
            <a:ext cx="274320" cy="274320"/>
          </a:xfrm>
          <a:prstGeom prst="ellipse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5A92C0-FD60-56BC-183E-027F88E262BB}"/>
              </a:ext>
            </a:extLst>
          </p:cNvPr>
          <p:cNvSpPr>
            <a:spLocks noChangeAspect="1"/>
          </p:cNvSpPr>
          <p:nvPr/>
        </p:nvSpPr>
        <p:spPr>
          <a:xfrm>
            <a:off x="2202001" y="10069664"/>
            <a:ext cx="274320" cy="274320"/>
          </a:xfrm>
          <a:prstGeom prst="ellipse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Callout">
            <a:extLst>
              <a:ext uri="{FF2B5EF4-FFF2-40B4-BE49-F238E27FC236}">
                <a16:creationId xmlns:a16="http://schemas.microsoft.com/office/drawing/2014/main" id="{260CDB15-3F79-D2E8-FB9B-DBD6319E5FF3}"/>
              </a:ext>
            </a:extLst>
          </p:cNvPr>
          <p:cNvSpPr/>
          <p:nvPr/>
        </p:nvSpPr>
        <p:spPr>
          <a:xfrm>
            <a:off x="1275432" y="10633245"/>
            <a:ext cx="5537990" cy="1042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0" y="0"/>
                </a:moveTo>
                <a:lnTo>
                  <a:pt x="3554" y="5717"/>
                </a:lnTo>
                <a:lnTo>
                  <a:pt x="1102" y="5717"/>
                </a:lnTo>
                <a:cubicBezTo>
                  <a:pt x="494" y="5717"/>
                  <a:pt x="0" y="9275"/>
                  <a:pt x="0" y="13662"/>
                </a:cubicBezTo>
                <a:cubicBezTo>
                  <a:pt x="0" y="18049"/>
                  <a:pt x="494" y="21600"/>
                  <a:pt x="1102" y="21600"/>
                </a:cubicBezTo>
                <a:lnTo>
                  <a:pt x="20499" y="21600"/>
                </a:lnTo>
                <a:cubicBezTo>
                  <a:pt x="21108" y="21600"/>
                  <a:pt x="21600" y="18050"/>
                  <a:pt x="21600" y="13662"/>
                </a:cubicBezTo>
                <a:cubicBezTo>
                  <a:pt x="21600" y="9276"/>
                  <a:pt x="21108" y="5717"/>
                  <a:pt x="20499" y="5717"/>
                </a:cubicBezTo>
                <a:lnTo>
                  <a:pt x="4285" y="5717"/>
                </a:lnTo>
                <a:lnTo>
                  <a:pt x="3920" y="0"/>
                </a:lnTo>
                <a:close/>
              </a:path>
            </a:pathLst>
          </a:custGeom>
          <a:solidFill>
            <a:srgbClr val="FFE46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1130300">
              <a:defRPr sz="32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9" name="≈ orthonormal bases for   norms">
            <a:extLst>
              <a:ext uri="{FF2B5EF4-FFF2-40B4-BE49-F238E27FC236}">
                <a16:creationId xmlns:a16="http://schemas.microsoft.com/office/drawing/2014/main" id="{BCBF2F4E-4665-1FE6-64FF-720445933683}"/>
              </a:ext>
            </a:extLst>
          </p:cNvPr>
          <p:cNvSpPr/>
          <p:nvPr/>
        </p:nvSpPr>
        <p:spPr>
          <a:xfrm>
            <a:off x="1480221" y="11058457"/>
            <a:ext cx="5255228" cy="545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 defTabSz="2438400">
              <a:lnSpc>
                <a:spcPct val="90000"/>
              </a:lnSpc>
              <a:defRPr sz="3200">
                <a:latin typeface="ヒラギノ角ゴシック W3"/>
                <a:ea typeface="ヒラギノ角ゴシック W3"/>
                <a:cs typeface="ヒラギノ角ゴシック W3"/>
                <a:sym typeface="ヒラギノ角ゴシック W3"/>
              </a:defRPr>
            </a:pPr>
            <a:r>
              <a:rPr lang="en-US" dirty="0"/>
              <a:t>n points in d dimensions</a:t>
            </a:r>
            <a:endParaRPr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13B441-A246-B8C7-A791-531C1E5E87B7}"/>
              </a:ext>
            </a:extLst>
          </p:cNvPr>
          <p:cNvGrpSpPr/>
          <p:nvPr/>
        </p:nvGrpSpPr>
        <p:grpSpPr>
          <a:xfrm>
            <a:off x="1219200" y="3177777"/>
            <a:ext cx="10252328" cy="5902428"/>
            <a:chOff x="1219200" y="3177777"/>
            <a:chExt cx="10252328" cy="590242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FF64B3-F34B-C86E-2CFF-11F3B983AA65}"/>
                </a:ext>
              </a:extLst>
            </p:cNvPr>
            <p:cNvCxnSpPr/>
            <p:nvPr/>
          </p:nvCxnSpPr>
          <p:spPr>
            <a:xfrm flipV="1">
              <a:off x="1219200" y="4931380"/>
              <a:ext cx="9264502" cy="4148825"/>
            </a:xfrm>
            <a:prstGeom prst="line">
              <a:avLst/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Callout">
              <a:extLst>
                <a:ext uri="{FF2B5EF4-FFF2-40B4-BE49-F238E27FC236}">
                  <a16:creationId xmlns:a16="http://schemas.microsoft.com/office/drawing/2014/main" id="{81F565F0-28E4-BCC0-00D8-88C0EAB085B1}"/>
                </a:ext>
              </a:extLst>
            </p:cNvPr>
            <p:cNvSpPr/>
            <p:nvPr/>
          </p:nvSpPr>
          <p:spPr>
            <a:xfrm>
              <a:off x="5441010" y="3177777"/>
              <a:ext cx="6030518" cy="1038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6" y="0"/>
                  </a:moveTo>
                  <a:cubicBezTo>
                    <a:pt x="652" y="0"/>
                    <a:pt x="0" y="2187"/>
                    <a:pt x="0" y="4883"/>
                  </a:cubicBezTo>
                  <a:lnTo>
                    <a:pt x="0" y="12245"/>
                  </a:lnTo>
                  <a:cubicBezTo>
                    <a:pt x="0" y="14941"/>
                    <a:pt x="652" y="17127"/>
                    <a:pt x="1456" y="17127"/>
                  </a:cubicBezTo>
                  <a:lnTo>
                    <a:pt x="14619" y="17127"/>
                  </a:lnTo>
                  <a:lnTo>
                    <a:pt x="15101" y="21600"/>
                  </a:lnTo>
                  <a:lnTo>
                    <a:pt x="15583" y="17127"/>
                  </a:lnTo>
                  <a:lnTo>
                    <a:pt x="20144" y="17127"/>
                  </a:lnTo>
                  <a:cubicBezTo>
                    <a:pt x="20948" y="17127"/>
                    <a:pt x="21600" y="14941"/>
                    <a:pt x="21600" y="12245"/>
                  </a:cubicBezTo>
                  <a:lnTo>
                    <a:pt x="21600" y="4883"/>
                  </a:lnTo>
                  <a:cubicBezTo>
                    <a:pt x="21600" y="2187"/>
                    <a:pt x="20948" y="0"/>
                    <a:pt x="20144" y="0"/>
                  </a:cubicBezTo>
                  <a:lnTo>
                    <a:pt x="1456" y="0"/>
                  </a:lnTo>
                  <a:close/>
                </a:path>
              </a:pathLst>
            </a:custGeom>
            <a:solidFill>
              <a:srgbClr val="FFE4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ampling-based   subspace embedding for">
              <a:extLst>
                <a:ext uri="{FF2B5EF4-FFF2-40B4-BE49-F238E27FC236}">
                  <a16:creationId xmlns:a16="http://schemas.microsoft.com/office/drawing/2014/main" id="{B8650D46-3752-93AC-C69D-79BE30221A85}"/>
                </a:ext>
              </a:extLst>
            </p:cNvPr>
            <p:cNvSpPr/>
            <p:nvPr/>
          </p:nvSpPr>
          <p:spPr>
            <a:xfrm>
              <a:off x="5554054" y="3397858"/>
              <a:ext cx="5691957" cy="417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2438400">
                <a:lnSpc>
                  <a:spcPct val="60000"/>
                </a:lnSpc>
                <a:defRPr sz="3200">
                  <a:latin typeface="ヒラギノ角ゴシック W3"/>
                  <a:ea typeface="ヒラギノ角ゴシック W3"/>
                  <a:cs typeface="ヒラギノ角ゴシック W3"/>
                  <a:sym typeface="ヒラギノ角ゴシック W3"/>
                </a:defRPr>
              </a:pPr>
              <a:r>
                <a:rPr lang="en-US" dirty="0"/>
                <a:t>Query subspace F of dim k</a:t>
              </a:r>
              <a:endParaRPr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D404F45-8DB0-6B71-5C32-A3573864D3BA}"/>
              </a:ext>
            </a:extLst>
          </p:cNvPr>
          <p:cNvGrpSpPr/>
          <p:nvPr/>
        </p:nvGrpSpPr>
        <p:grpSpPr>
          <a:xfrm>
            <a:off x="1776046" y="4486835"/>
            <a:ext cx="9342735" cy="5719989"/>
            <a:chOff x="1776046" y="4486835"/>
            <a:chExt cx="9342735" cy="5719989"/>
          </a:xfrm>
        </p:grpSpPr>
        <p:sp>
          <p:nvSpPr>
            <p:cNvPr id="30" name="Callout">
              <a:extLst>
                <a:ext uri="{FF2B5EF4-FFF2-40B4-BE49-F238E27FC236}">
                  <a16:creationId xmlns:a16="http://schemas.microsoft.com/office/drawing/2014/main" id="{B9F45CB5-099E-0C4D-8F53-1AD6BDA16664}"/>
                </a:ext>
              </a:extLst>
            </p:cNvPr>
            <p:cNvSpPr/>
            <p:nvPr/>
          </p:nvSpPr>
          <p:spPr>
            <a:xfrm>
              <a:off x="4742121" y="8101672"/>
              <a:ext cx="5741581" cy="1125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81" y="0"/>
                  </a:moveTo>
                  <a:lnTo>
                    <a:pt x="13620" y="6893"/>
                  </a:lnTo>
                  <a:lnTo>
                    <a:pt x="1090" y="6893"/>
                  </a:lnTo>
                  <a:cubicBezTo>
                    <a:pt x="488" y="6893"/>
                    <a:pt x="0" y="10188"/>
                    <a:pt x="0" y="14250"/>
                  </a:cubicBezTo>
                  <a:cubicBezTo>
                    <a:pt x="0" y="18312"/>
                    <a:pt x="488" y="21600"/>
                    <a:pt x="1090" y="21600"/>
                  </a:cubicBezTo>
                  <a:lnTo>
                    <a:pt x="20510" y="21600"/>
                  </a:lnTo>
                  <a:cubicBezTo>
                    <a:pt x="21112" y="21600"/>
                    <a:pt x="21600" y="18313"/>
                    <a:pt x="21600" y="14250"/>
                  </a:cubicBezTo>
                  <a:cubicBezTo>
                    <a:pt x="21600" y="10188"/>
                    <a:pt x="21112" y="6893"/>
                    <a:pt x="20510" y="6893"/>
                  </a:cubicBezTo>
                  <a:lnTo>
                    <a:pt x="14341" y="6893"/>
                  </a:lnTo>
                  <a:lnTo>
                    <a:pt x="13981" y="0"/>
                  </a:lnTo>
                  <a:close/>
                </a:path>
              </a:pathLst>
            </a:custGeom>
            <a:solidFill>
              <a:srgbClr val="FFE4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92B31F5-1930-7669-141D-CA114B716004}"/>
                </a:ext>
              </a:extLst>
            </p:cNvPr>
            <p:cNvCxnSpPr>
              <a:cxnSpLocks/>
            </p:cNvCxnSpPr>
            <p:nvPr/>
          </p:nvCxnSpPr>
          <p:spPr>
            <a:xfrm>
              <a:off x="1776046" y="8833338"/>
              <a:ext cx="563115" cy="1373486"/>
            </a:xfrm>
            <a:prstGeom prst="line">
              <a:avLst/>
            </a:prstGeom>
            <a:ln w="19050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81435B-A9B4-5047-CE8D-A27931EEEA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5118" y="4486835"/>
              <a:ext cx="573018" cy="1196506"/>
            </a:xfrm>
            <a:prstGeom prst="line">
              <a:avLst/>
            </a:prstGeom>
            <a:ln w="19050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7B42F77-B55B-1E00-2B88-304DCCCA090B}"/>
                </a:ext>
              </a:extLst>
            </p:cNvPr>
            <p:cNvCxnSpPr>
              <a:cxnSpLocks/>
            </p:cNvCxnSpPr>
            <p:nvPr/>
          </p:nvCxnSpPr>
          <p:spPr>
            <a:xfrm>
              <a:off x="7994973" y="6027260"/>
              <a:ext cx="785251" cy="1756959"/>
            </a:xfrm>
            <a:prstGeom prst="line">
              <a:avLst/>
            </a:prstGeom>
            <a:noFill/>
            <a:ln w="1016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A5D6D2-071F-3F0A-4782-97937D67D282}"/>
                </a:ext>
              </a:extLst>
            </p:cNvPr>
            <p:cNvCxnSpPr>
              <a:cxnSpLocks/>
            </p:cNvCxnSpPr>
            <p:nvPr/>
          </p:nvCxnSpPr>
          <p:spPr>
            <a:xfrm>
              <a:off x="4922566" y="4896294"/>
              <a:ext cx="855691" cy="2109498"/>
            </a:xfrm>
            <a:prstGeom prst="line">
              <a:avLst/>
            </a:prstGeom>
            <a:ln w="19050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A02938-07AD-ADED-87D9-FEE2AD88055E}"/>
                </a:ext>
              </a:extLst>
            </p:cNvPr>
            <p:cNvCxnSpPr/>
            <p:nvPr/>
          </p:nvCxnSpPr>
          <p:spPr>
            <a:xfrm>
              <a:off x="2703502" y="6369142"/>
              <a:ext cx="682249" cy="1649224"/>
            </a:xfrm>
            <a:prstGeom prst="line">
              <a:avLst/>
            </a:prstGeom>
            <a:noFill/>
            <a:ln w="1016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blivious = does not depend on">
              <a:extLst>
                <a:ext uri="{FF2B5EF4-FFF2-40B4-BE49-F238E27FC236}">
                  <a16:creationId xmlns:a16="http://schemas.microsoft.com/office/drawing/2014/main" id="{0FDCA0FD-E451-879B-A5BA-B4A752D5CD42}"/>
                </a:ext>
              </a:extLst>
            </p:cNvPr>
            <p:cNvSpPr/>
            <p:nvPr/>
          </p:nvSpPr>
          <p:spPr>
            <a:xfrm>
              <a:off x="3942424" y="8610227"/>
              <a:ext cx="7176357" cy="545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2438400">
                <a:lnSpc>
                  <a:spcPct val="90000"/>
                </a:lnSpc>
                <a:defRPr sz="3200">
                  <a:latin typeface="ヒラギノ角ゴシック W3"/>
                  <a:ea typeface="ヒラギノ角ゴシック W3"/>
                  <a:cs typeface="ヒラギノ角ゴシック W3"/>
                  <a:sym typeface="ヒラギノ角ゴシック W3"/>
                </a:defRPr>
              </a:pPr>
              <a:r>
                <a:rPr lang="en-US" dirty="0"/>
                <a:t>Euclidean distance to F</a:t>
              </a:r>
              <a:endParaRPr dirty="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886E6530-454F-364D-38F7-88B884FC42F0}"/>
              </a:ext>
            </a:extLst>
          </p:cNvPr>
          <p:cNvSpPr/>
          <p:nvPr/>
        </p:nvSpPr>
        <p:spPr>
          <a:xfrm>
            <a:off x="2156483" y="5739983"/>
            <a:ext cx="914400" cy="91440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69C870-D41B-D734-32BB-3B72F1CE74C4}"/>
              </a:ext>
            </a:extLst>
          </p:cNvPr>
          <p:cNvSpPr/>
          <p:nvPr/>
        </p:nvSpPr>
        <p:spPr>
          <a:xfrm>
            <a:off x="8323024" y="7314364"/>
            <a:ext cx="914400" cy="91440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heorem (Li—Lin—Woodruff—Zhang 2022). If   is an oblivious   subspace embedding for  , then">
                <a:extLst>
                  <a:ext uri="{FF2B5EF4-FFF2-40B4-BE49-F238E27FC236}">
                    <a16:creationId xmlns:a16="http://schemas.microsoft.com/office/drawing/2014/main" id="{715C1727-537D-BE4B-E6E6-B1AA852BE40D}"/>
                  </a:ext>
                </a:extLst>
              </p:cNvPr>
              <p:cNvSpPr txBox="1"/>
              <p:nvPr/>
            </p:nvSpPr>
            <p:spPr>
              <a:xfrm>
                <a:off x="12474418" y="4079445"/>
                <a:ext cx="11210617" cy="275523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defTabSz="2438400">
                  <a:lnSpc>
                    <a:spcPct val="80000"/>
                  </a:lnSpc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dirty="0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Theorem.</a:t>
                </a:r>
                <a:r>
                  <a:rPr dirty="0"/>
                  <a:t> </a:t>
                </a:r>
                <a:r>
                  <a:rPr lang="en-US" dirty="0"/>
                  <a:t>There is an algorithm which constructs a true coreset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{1,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</m:func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input sparsity time.</a:t>
                </a:r>
              </a:p>
              <a:p>
                <a:pPr defTabSz="2438400">
                  <a:lnSpc>
                    <a:spcPct val="80000"/>
                  </a:lnSpc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dirty="0"/>
              </a:p>
            </p:txBody>
          </p:sp>
        </mc:Choice>
        <mc:Fallback xmlns="">
          <p:sp>
            <p:nvSpPr>
              <p:cNvPr id="20" name="Theorem (Li—Lin—Woodruff—Zhang 2022). If   is an oblivious   subspace embedding for  , then">
                <a:extLst>
                  <a:ext uri="{FF2B5EF4-FFF2-40B4-BE49-F238E27FC236}">
                    <a16:creationId xmlns:a16="http://schemas.microsoft.com/office/drawing/2014/main" id="{715C1727-537D-BE4B-E6E6-B1AA852BE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4418" y="4079445"/>
                <a:ext cx="11210617" cy="2755233"/>
              </a:xfrm>
              <a:prstGeom prst="rect">
                <a:avLst/>
              </a:prstGeom>
              <a:blipFill>
                <a:blip r:embed="rId3"/>
                <a:stretch>
                  <a:fillRect l="-2605" t="-96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2DF493D8-E3B3-4D9E-71C1-9DAB327A0B33}"/>
              </a:ext>
            </a:extLst>
          </p:cNvPr>
          <p:cNvSpPr/>
          <p:nvPr/>
        </p:nvSpPr>
        <p:spPr>
          <a:xfrm>
            <a:off x="12007827" y="3804761"/>
            <a:ext cx="11677208" cy="2564381"/>
          </a:xfrm>
          <a:prstGeom prst="roundRect">
            <a:avLst>
              <a:gd name="adj" fmla="val 17807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defRPr sz="32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61BD8587-632E-5820-D36A-E045DE5CA1E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118781" y="6881323"/>
                <a:ext cx="13265219" cy="647907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indent="0" defTabSz="2048203">
                  <a:spcBef>
                    <a:spcPts val="2000"/>
                  </a:spcBef>
                  <a:buNone/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Notation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>
                    <a:latin typeface="ヒラギノ角ゴシック W1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n x d matrix with the n points in the rows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n x n diagonal matrix of coreset weights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projection matrix onto subspace F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US" dirty="0"/>
                  <a:t>: (p,2) norm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norm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 of rows)</a:t>
                </a:r>
              </a:p>
              <a:p>
                <a:pPr marL="0" indent="0" defTabSz="2048203">
                  <a:spcBef>
                    <a:spcPts val="2000"/>
                  </a:spcBef>
                  <a:buNone/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Coreset guarantee: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lang="en-US" dirty="0"/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lang="en-US" dirty="0"/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lang="en-US" dirty="0"/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dirty="0"/>
              </a:p>
            </p:txBody>
          </p:sp>
        </mc:Choice>
        <mc:Fallback xmlns="">
          <p:sp>
            <p:nvSpPr>
              <p:cNvPr id="23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61BD8587-632E-5820-D36A-E045DE5CA1E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118781" y="6881323"/>
                <a:ext cx="13265219" cy="6479077"/>
              </a:xfrm>
              <a:prstGeom prst="rect">
                <a:avLst/>
              </a:prstGeom>
              <a:blipFill>
                <a:blip r:embed="rId4"/>
                <a:stretch>
                  <a:fillRect l="-2868" t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7588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 advAuto="0"/>
      <p:bldP spid="22" grpId="0" animBg="1" advAuto="0"/>
      <p:bldP spid="23" grpId="0" uiExpand="1" build="p" bldLvl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trix Approximation">
            <a:extLst>
              <a:ext uri="{FF2B5EF4-FFF2-40B4-BE49-F238E27FC236}">
                <a16:creationId xmlns:a16="http://schemas.microsoft.com/office/drawing/2014/main" id="{3176FDA7-25F9-0438-D4CD-FB74551294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6005916"/>
            <a:ext cx="21945600" cy="1727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spc="-10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rPr lang="en-US" sz="8800" dirty="0"/>
              <a:t>Technical Ingredients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967265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0D6C9-F9B1-952A-DF16-7C6F4733A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49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1CD8A643-6245-7485-79C6-0E99C4C1E68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19199" y="2785730"/>
                <a:ext cx="21948578" cy="953327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Representative subspace theorem [</a:t>
                </a:r>
                <a:r>
                  <a:rPr lang="en-US" dirty="0" err="1"/>
                  <a:t>Sohler</a:t>
                </a:r>
                <a:r>
                  <a:rPr lang="en-US" dirty="0"/>
                  <a:t>-Woodruff 2018] </a:t>
                </a:r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Informally: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subspace approximation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dimensions can be approximated by an instance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dimensions</a:t>
                </a:r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Thus, our task is to preserve an (unknown) subspace of dimension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via sampling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Sampling algorithm: ridge leverage scores [Cohen-</a:t>
                </a:r>
                <a:r>
                  <a:rPr lang="en-US" dirty="0" err="1"/>
                  <a:t>Musco</a:t>
                </a:r>
                <a:r>
                  <a:rPr lang="en-US" dirty="0"/>
                  <a:t>-</a:t>
                </a:r>
                <a:r>
                  <a:rPr lang="en-US" dirty="0" err="1"/>
                  <a:t>Musco</a:t>
                </a:r>
                <a:r>
                  <a:rPr lang="en-US" dirty="0"/>
                  <a:t> 2017]</a:t>
                </a:r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For any d-dimensional x, we can preserve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up to small </a:t>
                </a:r>
                <a:r>
                  <a:rPr lang="en-US" i="1" dirty="0"/>
                  <a:t>additive</a:t>
                </a:r>
                <a:r>
                  <a:rPr lang="en-US" dirty="0"/>
                  <a:t> error</a:t>
                </a:r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Problem with additive error: loses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factors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Fix for the additive error: two different types of flattening tricks</a:t>
                </a:r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dirty="0"/>
              </a:p>
            </p:txBody>
          </p:sp>
        </mc:Choice>
        <mc:Fallback>
          <p:sp>
            <p:nvSpPr>
              <p:cNvPr id="549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1CD8A643-6245-7485-79C6-0E99C4C1E68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9199" y="2785730"/>
                <a:ext cx="21948578" cy="9533270"/>
              </a:xfrm>
              <a:prstGeom prst="rect">
                <a:avLst/>
              </a:prstGeom>
              <a:blipFill>
                <a:blip r:embed="rId2"/>
                <a:stretch>
                  <a:fillRect l="-1735" t="-4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0" name="“Turning big data into tiny data”">
            <a:extLst>
              <a:ext uri="{FF2B5EF4-FFF2-40B4-BE49-F238E27FC236}">
                <a16:creationId xmlns:a16="http://schemas.microsoft.com/office/drawing/2014/main" id="{D2F9A6E4-1687-2A1B-6FEC-6BCEE8BBEFD6}"/>
              </a:ext>
            </a:extLst>
          </p:cNvPr>
          <p:cNvSpPr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 defTabSz="914400">
              <a:defRPr sz="100" baseline="0">
                <a:uFill>
                  <a:solidFill>
                    <a:srgbClr val="000000">
                      <a:alpha val="0"/>
                    </a:srgbClr>
                  </a:solidFill>
                </a:uFill>
              </a:defRPr>
            </a:pPr>
            <a:endParaRPr/>
          </a:p>
        </p:txBody>
      </p:sp>
      <p:sp>
        <p:nvSpPr>
          <p:cNvPr id="551" name="“Turning big data to tiny data”">
            <a:extLst>
              <a:ext uri="{FF2B5EF4-FFF2-40B4-BE49-F238E27FC236}">
                <a16:creationId xmlns:a16="http://schemas.microsoft.com/office/drawing/2014/main" id="{6025F0A7-42E3-6B0F-021A-FD3D7303D0B7}"/>
              </a:ext>
            </a:extLst>
          </p:cNvPr>
          <p:cNvSpPr txBox="1"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defRPr sz="4400" spc="-44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endParaRPr dirty="0"/>
          </a:p>
        </p:txBody>
      </p:sp>
      <p:sp>
        <p:nvSpPr>
          <p:cNvPr id="552" name="Matrix Approximation">
            <a:extLst>
              <a:ext uri="{FF2B5EF4-FFF2-40B4-BE49-F238E27FC236}">
                <a16:creationId xmlns:a16="http://schemas.microsoft.com/office/drawing/2014/main" id="{D438D7DD-7708-A647-840F-7AD98E66C8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spc="-10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rPr lang="en-US" dirty="0"/>
              <a:t>Proof Sketch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488184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 uiExpand="1" build="p" bldLvl="3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444CA-4595-4E91-B859-43D5359B8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49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C0E0075A-305A-9F90-B1CD-F1AAD3E9764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19199" y="4013200"/>
                <a:ext cx="21948578" cy="83058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[</a:t>
                </a:r>
                <a:r>
                  <a:rPr lang="en-US" dirty="0" err="1"/>
                  <a:t>Sohler</a:t>
                </a:r>
                <a:r>
                  <a:rPr lang="en-US" dirty="0"/>
                  <a:t>-Woodruff 2018] Informally: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subspace approximation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dimensions can be approximated by an instance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dimensions</a:t>
                </a:r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There exists a subspace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of dimension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(the representative subspace) </a:t>
                </a:r>
                <a:r>
                  <a:rPr lang="en-US" dirty="0" err="1"/>
                  <a:t>s.t.</a:t>
                </a:r>
                <a:r>
                  <a:rPr lang="en-US" dirty="0"/>
                  <a:t> for any query subspace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the cost can be approximately decomposed into...</a:t>
                </a:r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The cost to project onto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The cost within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More formally, for any k-dimensional subspace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endParaRPr lang="en-US" dirty="0"/>
              </a:p>
              <a:p>
                <a:pPr marL="1004823" lvl="1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the vector of costs to project onto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Thus, our task is to preserve an </a:t>
                </a:r>
                <a:r>
                  <a:rPr lang="en-US" i="1" dirty="0"/>
                  <a:t>unknown</a:t>
                </a:r>
                <a:r>
                  <a:rPr lang="en-US" dirty="0"/>
                  <a:t> subspace of dimension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via sampling</a:t>
                </a:r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For this talk, pretend 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just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marL="1550923" lvl="2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dirty="0"/>
              </a:p>
            </p:txBody>
          </p:sp>
        </mc:Choice>
        <mc:Fallback>
          <p:sp>
            <p:nvSpPr>
              <p:cNvPr id="549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C0E0075A-305A-9F90-B1CD-F1AAD3E9764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9199" y="4013200"/>
                <a:ext cx="21948578" cy="8305800"/>
              </a:xfrm>
              <a:prstGeom prst="rect">
                <a:avLst/>
              </a:prstGeom>
              <a:blipFill>
                <a:blip r:embed="rId2"/>
                <a:stretch>
                  <a:fillRect l="-1735" t="-5335" r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0" name="“Turning big data into tiny data”">
            <a:extLst>
              <a:ext uri="{FF2B5EF4-FFF2-40B4-BE49-F238E27FC236}">
                <a16:creationId xmlns:a16="http://schemas.microsoft.com/office/drawing/2014/main" id="{05208BBF-B774-AA91-EAA4-8EC17A89FF8D}"/>
              </a:ext>
            </a:extLst>
          </p:cNvPr>
          <p:cNvSpPr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 defTabSz="914400">
              <a:defRPr sz="100" baseline="0">
                <a:uFill>
                  <a:solidFill>
                    <a:srgbClr val="000000">
                      <a:alpha val="0"/>
                    </a:srgbClr>
                  </a:solidFill>
                </a:uFill>
              </a:defRPr>
            </a:pPr>
            <a:endParaRPr/>
          </a:p>
        </p:txBody>
      </p:sp>
      <p:sp>
        <p:nvSpPr>
          <p:cNvPr id="551" name="“Turning big data to tiny data”">
            <a:extLst>
              <a:ext uri="{FF2B5EF4-FFF2-40B4-BE49-F238E27FC236}">
                <a16:creationId xmlns:a16="http://schemas.microsoft.com/office/drawing/2014/main" id="{03D872C3-DC6E-04B7-70E5-FFCFB7BF1A8B}"/>
              </a:ext>
            </a:extLst>
          </p:cNvPr>
          <p:cNvSpPr txBox="1"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defRPr sz="4400" spc="-44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endParaRPr dirty="0"/>
          </a:p>
        </p:txBody>
      </p:sp>
      <p:sp>
        <p:nvSpPr>
          <p:cNvPr id="552" name="Matrix Approximation">
            <a:extLst>
              <a:ext uri="{FF2B5EF4-FFF2-40B4-BE49-F238E27FC236}">
                <a16:creationId xmlns:a16="http://schemas.microsoft.com/office/drawing/2014/main" id="{C3E19F19-C1D4-F089-9F5A-5D3CB248D8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spc="-10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rPr lang="en-US" dirty="0"/>
              <a:t>Representative Subspace Theorem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671911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 uiExpand="1" build="p" bldLvl="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6E24F-7301-B053-5AB8-4E892AE1E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49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D7D76721-EE2D-5A90-9B25-30D1C31214D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0969" y="2712255"/>
                <a:ext cx="21948578" cy="3556000"/>
              </a:xfrm>
              <a:prstGeom prst="rect">
                <a:avLst/>
              </a:prstGeom>
            </p:spPr>
            <p:txBody>
              <a:bodyPr/>
              <a:lstStyle/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[Cohen-</a:t>
                </a:r>
                <a:r>
                  <a:rPr lang="en-US" dirty="0" err="1"/>
                  <a:t>Musco</a:t>
                </a:r>
                <a:r>
                  <a:rPr lang="en-US" dirty="0"/>
                  <a:t>-</a:t>
                </a:r>
                <a:r>
                  <a:rPr lang="en-US" dirty="0" err="1"/>
                  <a:t>Musco</a:t>
                </a:r>
                <a:r>
                  <a:rPr lang="en-US" dirty="0"/>
                  <a:t> 2017] Constructing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via weighted sampling by ridge leverage scores gives nearly optimal coresets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Score for </a:t>
                </a:r>
                <a:r>
                  <a:rPr lang="en-US" dirty="0" err="1"/>
                  <a:t>i-th</a:t>
                </a:r>
                <a:r>
                  <a:rPr lang="en-US" dirty="0"/>
                  <a:t> row: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458723" indent="-458723" defTabSz="2048203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/>
                  <a:t>Key property: </a:t>
                </a:r>
                <a:r>
                  <a:rPr lang="en-US" i="1" dirty="0"/>
                  <a:t>additive-multiplicative subspace embedding</a:t>
                </a:r>
                <a:endParaRPr i="1" dirty="0"/>
              </a:p>
            </p:txBody>
          </p:sp>
        </mc:Choice>
        <mc:Fallback>
          <p:sp>
            <p:nvSpPr>
              <p:cNvPr id="549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D7D76721-EE2D-5A90-9B25-30D1C31214D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0969" y="2712255"/>
                <a:ext cx="21948578" cy="3556000"/>
              </a:xfrm>
              <a:prstGeom prst="rect">
                <a:avLst/>
              </a:prstGeom>
              <a:blipFill>
                <a:blip r:embed="rId2"/>
                <a:stretch>
                  <a:fillRect l="-1735" t="-12456" r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0" name="“Turning big data into tiny data”">
            <a:extLst>
              <a:ext uri="{FF2B5EF4-FFF2-40B4-BE49-F238E27FC236}">
                <a16:creationId xmlns:a16="http://schemas.microsoft.com/office/drawing/2014/main" id="{72904709-2656-AC36-86C5-EEA7EF5F47AF}"/>
              </a:ext>
            </a:extLst>
          </p:cNvPr>
          <p:cNvSpPr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 defTabSz="914400">
              <a:defRPr sz="100" baseline="0">
                <a:uFill>
                  <a:solidFill>
                    <a:srgbClr val="000000">
                      <a:alpha val="0"/>
                    </a:srgbClr>
                  </a:solidFill>
                </a:uFill>
              </a:defRPr>
            </a:pPr>
            <a:endParaRPr/>
          </a:p>
        </p:txBody>
      </p:sp>
      <p:sp>
        <p:nvSpPr>
          <p:cNvPr id="551" name="“Turning big data to tiny data”">
            <a:extLst>
              <a:ext uri="{FF2B5EF4-FFF2-40B4-BE49-F238E27FC236}">
                <a16:creationId xmlns:a16="http://schemas.microsoft.com/office/drawing/2014/main" id="{DC6086AE-78DC-8ED3-833C-8E60FE5731AC}"/>
              </a:ext>
            </a:extLst>
          </p:cNvPr>
          <p:cNvSpPr txBox="1"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defRPr sz="4400" spc="-44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endParaRPr dirty="0"/>
          </a:p>
        </p:txBody>
      </p:sp>
      <p:sp>
        <p:nvSpPr>
          <p:cNvPr id="552" name="Matrix Approximation">
            <a:extLst>
              <a:ext uri="{FF2B5EF4-FFF2-40B4-BE49-F238E27FC236}">
                <a16:creationId xmlns:a16="http://schemas.microsoft.com/office/drawing/2014/main" id="{D8788CC4-8C11-2C88-E023-F45E948F92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spc="-100">
                <a:latin typeface="ヒラギノ角ゴシック W1"/>
                <a:ea typeface="ヒラギノ角ゴシック W1"/>
                <a:cs typeface="ヒラギノ角ゴシック W1"/>
                <a:sym typeface="ヒラギノ角ゴシック W1"/>
              </a:defRPr>
            </a:lvl1pPr>
          </a:lstStyle>
          <a:p>
            <a:r>
              <a:rPr lang="en-US" dirty="0"/>
              <a:t>Ridge Leverage Scores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heorem (Li—Lin—Woodruff—Zhang 2022). If   is an oblivious   subspace embedding for  , then">
                <a:extLst>
                  <a:ext uri="{FF2B5EF4-FFF2-40B4-BE49-F238E27FC236}">
                    <a16:creationId xmlns:a16="http://schemas.microsoft.com/office/drawing/2014/main" id="{D2ACB969-4E07-FE96-51DD-132328A0D4F6}"/>
                  </a:ext>
                </a:extLst>
              </p:cNvPr>
              <p:cNvSpPr txBox="1"/>
              <p:nvPr/>
            </p:nvSpPr>
            <p:spPr>
              <a:xfrm>
                <a:off x="1143000" y="7054304"/>
                <a:ext cx="10363199" cy="275523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defTabSz="2438400">
                  <a:lnSpc>
                    <a:spcPct val="80000"/>
                  </a:lnSpc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Lemma.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constructed by RLS sampling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ea typeface="ヒラギノ角ゴシック W6"/>
                            <a:sym typeface="ヒラギノ角ゴシック W6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ヒラギノ角ゴシック W6"/>
                            <a:sym typeface="ヒラギノ角ゴシック W6"/>
                          </a:rPr>
                          <m:t>𝑂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ヒラギノ角ゴシック W6"/>
                        <a:sym typeface="ヒラギノ角ゴシック W6"/>
                      </a:rPr>
                      <m:t>(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ヒラギノ角ゴシック W6"/>
                            <a:sym typeface="ヒラギノ角ゴシック W6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ヒラギノ角ゴシック W6"/>
                            <a:sym typeface="ヒラギノ角ゴシック W6"/>
                          </a:rPr>
                          <m:t>𝑘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  <m:t>𝜀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  <a:ea typeface="ヒラギノ角ゴシック W6"/>
                        <a:sym typeface="ヒラギノ角ゴシック W6"/>
                      </a:rPr>
                      <m:t>)</m:t>
                    </m:r>
                  </m:oMath>
                </a14:m>
                <a:r>
                  <a:rPr lang="en-US" dirty="0"/>
                  <a:t> rows, then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we have </a:t>
                </a:r>
              </a:p>
              <a:p>
                <a:pPr defTabSz="2438400">
                  <a:lnSpc>
                    <a:spcPct val="80000"/>
                  </a:lnSpc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𝑆𝐴𝑥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defTabSz="2438400">
                  <a:lnSpc>
                    <a:spcPct val="80000"/>
                  </a:lnSpc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dirty="0"/>
              </a:p>
            </p:txBody>
          </p:sp>
        </mc:Choice>
        <mc:Fallback>
          <p:sp>
            <p:nvSpPr>
              <p:cNvPr id="2" name="Theorem (Li—Lin—Woodruff—Zhang 2022). If   is an oblivious   subspace embedding for  , then">
                <a:extLst>
                  <a:ext uri="{FF2B5EF4-FFF2-40B4-BE49-F238E27FC236}">
                    <a16:creationId xmlns:a16="http://schemas.microsoft.com/office/drawing/2014/main" id="{D2ACB969-4E07-FE96-51DD-132328A0D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7054304"/>
                <a:ext cx="10363199" cy="2755233"/>
              </a:xfrm>
              <a:prstGeom prst="rect">
                <a:avLst/>
              </a:prstGeom>
              <a:blipFill>
                <a:blip r:embed="rId3"/>
                <a:stretch>
                  <a:fillRect l="-2819" t="-9174" r="-245" b="-137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">
            <a:extLst>
              <a:ext uri="{FF2B5EF4-FFF2-40B4-BE49-F238E27FC236}">
                <a16:creationId xmlns:a16="http://schemas.microsoft.com/office/drawing/2014/main" id="{2E1F6E20-475D-205F-7F40-08B83F8C6819}"/>
              </a:ext>
            </a:extLst>
          </p:cNvPr>
          <p:cNvSpPr/>
          <p:nvPr/>
        </p:nvSpPr>
        <p:spPr>
          <a:xfrm>
            <a:off x="752610" y="6699055"/>
            <a:ext cx="10623573" cy="3110482"/>
          </a:xfrm>
          <a:prstGeom prst="roundRect">
            <a:avLst>
              <a:gd name="adj" fmla="val 17807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defRPr sz="32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heorem (Li—Lin—Woodruff—Zhang 2022). If   is an oblivious   subspace embedding for  , then">
                <a:extLst>
                  <a:ext uri="{FF2B5EF4-FFF2-40B4-BE49-F238E27FC236}">
                    <a16:creationId xmlns:a16="http://schemas.microsoft.com/office/drawing/2014/main" id="{B6A018D2-3165-7EDD-7FA3-F656B6BEA1BA}"/>
                  </a:ext>
                </a:extLst>
              </p:cNvPr>
              <p:cNvSpPr txBox="1"/>
              <p:nvPr/>
            </p:nvSpPr>
            <p:spPr>
              <a:xfrm>
                <a:off x="12931618" y="7071165"/>
                <a:ext cx="10623572" cy="275523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/>
              <a:p>
                <a:pPr defTabSz="2438400">
                  <a:lnSpc>
                    <a:spcPct val="80000"/>
                  </a:lnSpc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dirty="0">
                    <a:latin typeface="ヒラギノ角ゴシック W6"/>
                    <a:ea typeface="ヒラギノ角ゴシック W6"/>
                    <a:cs typeface="ヒラギノ角ゴシック W6"/>
                    <a:sym typeface="ヒラギノ角ゴシック W6"/>
                  </a:rPr>
                  <a:t>Lemma.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constructed by </a:t>
                </a:r>
                <a:r>
                  <a:rPr lang="en-US" dirty="0">
                    <a:solidFill>
                      <a:srgbClr val="FF0000"/>
                    </a:solidFill>
                  </a:rPr>
                  <a:t>root</a:t>
                </a:r>
                <a:r>
                  <a:rPr lang="en-US" dirty="0"/>
                  <a:t> RLS sampling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ea typeface="ヒラギノ角ゴシック W6"/>
                            <a:sym typeface="ヒラギノ角ゴシック W6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ヒラギノ角ゴシック W6"/>
                            <a:sym typeface="ヒラギノ角ゴシック W6"/>
                          </a:rPr>
                          <m:t>𝑂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ヒラギノ角ゴシック W6"/>
                        <a:sym typeface="ヒラギノ角ゴシック W6"/>
                      </a:rPr>
                      <m:t>(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ヒラギノ角ゴシック W6"/>
                            <a:sym typeface="ヒラギノ角ゴシック W6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  <m:t>1/2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  <m:t>1/2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  <m:t>𝜀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ヒラギノ角ゴシック W6"/>
                                <a:sym typeface="ヒラギノ角ゴシック W6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  <a:ea typeface="ヒラギノ角ゴシック W6"/>
                        <a:sym typeface="ヒラギノ角ゴシック W6"/>
                      </a:rPr>
                      <m:t>)</m:t>
                    </m:r>
                  </m:oMath>
                </a14:m>
                <a:r>
                  <a:rPr lang="en-US" dirty="0"/>
                  <a:t> rows, then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we have</a:t>
                </a:r>
              </a:p>
              <a:p>
                <a:pPr defTabSz="2438400">
                  <a:lnSpc>
                    <a:spcPct val="80000"/>
                  </a:lnSpc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𝑆𝐴𝑥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defTabSz="2438400">
                  <a:lnSpc>
                    <a:spcPct val="80000"/>
                  </a:lnSpc>
                  <a:defRPr sz="4400" spc="-44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dirty="0"/>
              </a:p>
            </p:txBody>
          </p:sp>
        </mc:Choice>
        <mc:Fallback>
          <p:sp>
            <p:nvSpPr>
              <p:cNvPr id="8" name="Theorem (Li—Lin—Woodruff—Zhang 2022). If   is an oblivious   subspace embedding for  , then">
                <a:extLst>
                  <a:ext uri="{FF2B5EF4-FFF2-40B4-BE49-F238E27FC236}">
                    <a16:creationId xmlns:a16="http://schemas.microsoft.com/office/drawing/2014/main" id="{B6A018D2-3165-7EDD-7FA3-F656B6BEA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1618" y="7071165"/>
                <a:ext cx="10623572" cy="2755233"/>
              </a:xfrm>
              <a:prstGeom prst="rect">
                <a:avLst/>
              </a:prstGeom>
              <a:blipFill>
                <a:blip r:embed="rId4"/>
                <a:stretch>
                  <a:fillRect l="-2748" t="-9174" b="-504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">
            <a:extLst>
              <a:ext uri="{FF2B5EF4-FFF2-40B4-BE49-F238E27FC236}">
                <a16:creationId xmlns:a16="http://schemas.microsoft.com/office/drawing/2014/main" id="{06FCE89B-7C38-EAE6-F89F-9A369E0DF5E7}"/>
              </a:ext>
            </a:extLst>
          </p:cNvPr>
          <p:cNvSpPr/>
          <p:nvPr/>
        </p:nvSpPr>
        <p:spPr>
          <a:xfrm>
            <a:off x="12541227" y="6715916"/>
            <a:ext cx="10623573" cy="3110482"/>
          </a:xfrm>
          <a:prstGeom prst="roundRect">
            <a:avLst>
              <a:gd name="adj" fmla="val 17807"/>
            </a:avLst>
          </a:prstGeom>
          <a:ln w="139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defRPr sz="32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A29F7C02-A174-1A9D-D343-8E2F4860F0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0204" y="5932894"/>
                <a:ext cx="3373596" cy="6878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5461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1pPr>
                <a:lvl2pPr marL="10922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2pPr>
                <a:lvl3pPr marL="16383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3pPr>
                <a:lvl4pPr marL="21844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4pPr>
                <a:lvl5pPr marL="27305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5pPr>
                <a:lvl6pPr marL="32766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6pPr>
                <a:lvl7pPr marL="38227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7pPr>
                <a:lvl8pPr marL="43688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8pPr>
                <a:lvl9pPr marL="49149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1092200" lvl="2" indent="0" defTabSz="2048203" hangingPunct="1">
                  <a:spcBef>
                    <a:spcPts val="2000"/>
                  </a:spcBef>
                  <a:buNone/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96" b="0" i="1" smtClean="0">
                          <a:latin typeface="Cambria Math" panose="02040503050406030204" pitchFamily="18" charset="0"/>
                          <a:ea typeface="ヒラギノ角ゴシック W1"/>
                          <a:cs typeface="ヒラギノ角ゴシック W1"/>
                          <a:sym typeface="ヒラギノ角ゴシック W1"/>
                        </a:rPr>
                        <m:t>𝑝</m:t>
                      </m:r>
                      <m:r>
                        <a:rPr lang="en-US" sz="3696" b="0" i="1" smtClean="0">
                          <a:latin typeface="Cambria Math" panose="02040503050406030204" pitchFamily="18" charset="0"/>
                          <a:ea typeface="ヒラギノ角ゴシック W1"/>
                          <a:cs typeface="ヒラギノ角ゴシック W1"/>
                          <a:sym typeface="ヒラギノ角ゴシック W1"/>
                        </a:rPr>
                        <m:t>=2</m:t>
                      </m:r>
                    </m:oMath>
                  </m:oMathPara>
                </a14:m>
                <a:endParaRPr lang="en-US" sz="3696" dirty="0">
                  <a:latin typeface="ヒラギノ角ゴシック W1"/>
                  <a:ea typeface="ヒラギノ角ゴシック W1"/>
                  <a:cs typeface="ヒラギノ角ゴシック W1"/>
                  <a:sym typeface="ヒラギノ角ゴシック W1"/>
                </a:endParaRPr>
              </a:p>
              <a:p>
                <a:pPr marL="458723" indent="-458723" defTabSz="2048203" hangingPunct="1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lang="en-US" sz="3696" dirty="0">
                  <a:latin typeface="ヒラギノ角ゴシック W1"/>
                  <a:ea typeface="ヒラギノ角ゴシック W1"/>
                  <a:cs typeface="ヒラギノ角ゴシック W1"/>
                  <a:sym typeface="ヒラギノ角ゴシック W1"/>
                </a:endParaRPr>
              </a:p>
              <a:p>
                <a:pPr marL="458723" indent="-458723" defTabSz="2048203" hangingPunct="1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lang="en-US" sz="3696" dirty="0">
                  <a:latin typeface="ヒラギノ角ゴシック W1"/>
                  <a:ea typeface="ヒラギノ角ゴシック W1"/>
                  <a:cs typeface="ヒラギノ角ゴシック W1"/>
                  <a:sym typeface="ヒラギノ角ゴシック W1"/>
                </a:endParaRPr>
              </a:p>
            </p:txBody>
          </p:sp>
        </mc:Choice>
        <mc:Fallback>
          <p:sp>
            <p:nvSpPr>
              <p:cNvPr id="10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A29F7C02-A174-1A9D-D343-8E2F4860F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204" y="5932894"/>
                <a:ext cx="3373596" cy="687877"/>
              </a:xfrm>
              <a:prstGeom prst="rect">
                <a:avLst/>
              </a:prstGeom>
              <a:blipFill>
                <a:blip r:embed="rId5"/>
                <a:stretch>
                  <a:fillRect b="-54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EC791476-B763-E22F-A28D-418FCC765B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66215" y="5932894"/>
                <a:ext cx="3373596" cy="6878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5461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1pPr>
                <a:lvl2pPr marL="10922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2pPr>
                <a:lvl3pPr marL="16383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3pPr>
                <a:lvl4pPr marL="21844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4pPr>
                <a:lvl5pPr marL="27305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5pPr>
                <a:lvl6pPr marL="32766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6pPr>
                <a:lvl7pPr marL="38227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7pPr>
                <a:lvl8pPr marL="43688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8pPr>
                <a:lvl9pPr marL="49149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1092200" lvl="2" indent="0" defTabSz="2048203" hangingPunct="1">
                  <a:spcBef>
                    <a:spcPts val="2000"/>
                  </a:spcBef>
                  <a:buNone/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96" b="0" i="1" smtClean="0">
                          <a:latin typeface="Cambria Math" panose="02040503050406030204" pitchFamily="18" charset="0"/>
                          <a:ea typeface="ヒラギノ角ゴシック W1"/>
                          <a:cs typeface="ヒラギノ角ゴシック W1"/>
                          <a:sym typeface="ヒラギノ角ゴシック W1"/>
                        </a:rPr>
                        <m:t>𝑝</m:t>
                      </m:r>
                      <m:r>
                        <a:rPr lang="en-US" sz="3696" b="0" i="1" smtClean="0">
                          <a:latin typeface="Cambria Math" panose="02040503050406030204" pitchFamily="18" charset="0"/>
                          <a:ea typeface="ヒラギノ角ゴシック W1"/>
                          <a:cs typeface="ヒラギノ角ゴシック W1"/>
                          <a:sym typeface="ヒラギノ角ゴシック W1"/>
                        </a:rPr>
                        <m:t>=1</m:t>
                      </m:r>
                    </m:oMath>
                  </m:oMathPara>
                </a14:m>
                <a:endParaRPr lang="en-US" sz="3696" dirty="0">
                  <a:latin typeface="ヒラギノ角ゴシック W1"/>
                  <a:ea typeface="ヒラギノ角ゴシック W1"/>
                  <a:cs typeface="ヒラギノ角ゴシック W1"/>
                  <a:sym typeface="ヒラギノ角ゴシック W1"/>
                </a:endParaRPr>
              </a:p>
              <a:p>
                <a:pPr marL="458723" indent="-458723" defTabSz="2048203" hangingPunct="1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lang="en-US" sz="3696" dirty="0">
                  <a:latin typeface="ヒラギノ角ゴシック W1"/>
                  <a:ea typeface="ヒラギノ角ゴシック W1"/>
                  <a:cs typeface="ヒラギノ角ゴシック W1"/>
                  <a:sym typeface="ヒラギノ角ゴシック W1"/>
                </a:endParaRPr>
              </a:p>
              <a:p>
                <a:pPr marL="458723" indent="-458723" defTabSz="2048203" hangingPunct="1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endParaRPr lang="en-US" sz="3696" dirty="0">
                  <a:latin typeface="ヒラギノ角ゴシック W1"/>
                  <a:ea typeface="ヒラギノ角ゴシック W1"/>
                  <a:cs typeface="ヒラギノ角ゴシック W1"/>
                  <a:sym typeface="ヒラギノ角ゴシック W1"/>
                </a:endParaRPr>
              </a:p>
            </p:txBody>
          </p:sp>
        </mc:Choice>
        <mc:Fallback>
          <p:sp>
            <p:nvSpPr>
              <p:cNvPr id="11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EC791476-B763-E22F-A28D-418FCC76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6215" y="5932894"/>
                <a:ext cx="3373596" cy="687877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22E6B670-AB88-4182-4462-2566FACDDB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3000" y="10373032"/>
                <a:ext cx="21948578" cy="293893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5461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1pPr>
                <a:lvl2pPr marL="10922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2pPr>
                <a:lvl3pPr marL="16383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3pPr>
                <a:lvl4pPr marL="21844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4pPr>
                <a:lvl5pPr marL="27305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5pPr>
                <a:lvl6pPr marL="32766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6pPr>
                <a:lvl7pPr marL="38227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7pPr>
                <a:lvl8pPr marL="43688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8pPr>
                <a:lvl9pPr marL="4914900" marR="0" indent="-546100" algn="l" defTabSz="2438337" rtl="0" latinLnBrk="0">
                  <a:lnSpc>
                    <a:spcPct val="9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Pct val="150000"/>
                  <a:buFontTx/>
                  <a:buChar char="•"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458723" indent="-458723" defTabSz="2048203" hangingPunct="1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sz="3696" dirty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3696" i="1">
                        <a:latin typeface="Cambria Math" panose="02040503050406030204" pitchFamily="18" charset="0"/>
                        <a:ea typeface="ヒラギノ角ゴシック W1"/>
                        <a:cs typeface="ヒラギノ角ゴシック W1"/>
                        <a:sym typeface="ヒラギノ角ゴシック W1"/>
                      </a:rPr>
                      <m:t>𝑝</m:t>
                    </m:r>
                    <m:r>
                      <a:rPr lang="en-US" sz="3696" i="1">
                        <a:latin typeface="Cambria Math" panose="02040503050406030204" pitchFamily="18" charset="0"/>
                        <a:ea typeface="ヒラギノ角ゴシック W1"/>
                        <a:cs typeface="ヒラギノ角ゴシック W1"/>
                        <a:sym typeface="ヒラギノ角ゴシック W1"/>
                      </a:rPr>
                      <m:t>=2 </m:t>
                    </m:r>
                  </m:oMath>
                </a14:m>
                <a:r>
                  <a:rPr lang="en-US" sz="3696" dirty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rPr>
                  <a:t>, the sampled subspace approximation cost pays the additive error </a:t>
                </a:r>
                <a14:m>
                  <m:oMath xmlns:m="http://schemas.openxmlformats.org/officeDocument/2006/math">
                    <m:r>
                      <a:rPr lang="en-US" sz="3696" b="0" i="1" smtClean="0">
                        <a:latin typeface="Cambria Math" panose="02040503050406030204" pitchFamily="18" charset="0"/>
                        <a:ea typeface="ヒラギノ角ゴシック W1"/>
                        <a:cs typeface="ヒラギノ角ゴシック W1"/>
                        <a:sym typeface="ヒラギノ角ゴシック W1"/>
                      </a:rPr>
                      <m:t>𝑠</m:t>
                    </m:r>
                  </m:oMath>
                </a14:m>
                <a:r>
                  <a:rPr lang="en-US" sz="3696" dirty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rPr>
                  <a:t> times: once for each dimension in the representative subspace</a:t>
                </a:r>
              </a:p>
              <a:p>
                <a:pPr marL="1004823" lvl="1" indent="-458723" defTabSz="2048203" hangingPunct="1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sz="3696" dirty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rPr>
                  <a:t>In this case, this is already a proof</a:t>
                </a:r>
              </a:p>
              <a:p>
                <a:pPr marL="458723" indent="-458723" defTabSz="2048203" hangingPunct="1">
                  <a:spcBef>
                    <a:spcPts val="2000"/>
                  </a:spcBef>
                  <a:defRPr sz="3696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defRPr>
                </a:pPr>
                <a:r>
                  <a:rPr lang="en-US" sz="3696" dirty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3696" b="0" i="1" smtClean="0">
                        <a:latin typeface="Cambria Math" panose="02040503050406030204" pitchFamily="18" charset="0"/>
                        <a:ea typeface="ヒラギノ角ゴシック W1"/>
                        <a:cs typeface="ヒラギノ角ゴシック W1"/>
                        <a:sym typeface="ヒラギノ角ゴシック W1"/>
                      </a:rPr>
                      <m:t>𝑝</m:t>
                    </m:r>
                    <m:r>
                      <a:rPr lang="en-US" sz="3696" b="0" i="1" smtClean="0">
                        <a:latin typeface="Cambria Math" panose="02040503050406030204" pitchFamily="18" charset="0"/>
                        <a:ea typeface="ヒラギノ角ゴシック W1"/>
                        <a:cs typeface="ヒラギノ角ゴシック W1"/>
                        <a:sym typeface="ヒラギノ角ゴシック W1"/>
                      </a:rPr>
                      <m:t>≠2</m:t>
                    </m:r>
                  </m:oMath>
                </a14:m>
                <a:r>
                  <a:rPr lang="en-US" sz="3696" dirty="0">
                    <a:latin typeface="ヒラギノ角ゴシック W1"/>
                    <a:ea typeface="ヒラギノ角ゴシック W1"/>
                    <a:cs typeface="ヒラギノ角ゴシック W1"/>
                    <a:sym typeface="ヒラギノ角ゴシック W1"/>
                  </a:rPr>
                  <a:t>, the additive error is multiplied by a factor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96" i="1" smtClean="0">
                            <a:latin typeface="Cambria Math" panose="02040503050406030204" pitchFamily="18" charset="0"/>
                            <a:ea typeface="ヒラギノ角ゴシック W1"/>
                            <a:sym typeface="ヒラギノ角ゴシック W1"/>
                          </a:rPr>
                        </m:ctrlPr>
                      </m:sSupPr>
                      <m:e>
                        <m:r>
                          <a:rPr lang="en-US" sz="3696" b="0" i="1" smtClean="0">
                            <a:latin typeface="Cambria Math" panose="02040503050406030204" pitchFamily="18" charset="0"/>
                            <a:ea typeface="ヒラギノ角ゴシック W1"/>
                            <a:sym typeface="ヒラギノ角ゴシック W1"/>
                          </a:rPr>
                          <m:t>𝑠</m:t>
                        </m:r>
                      </m:e>
                      <m:sup>
                        <m:r>
                          <a:rPr lang="en-US" sz="3696" b="0" i="1" smtClean="0">
                            <a:latin typeface="Cambria Math" panose="02040503050406030204" pitchFamily="18" charset="0"/>
                            <a:ea typeface="ヒラギノ角ゴシック W1"/>
                            <a:sym typeface="ヒラギノ角ゴシック W1"/>
                          </a:rPr>
                          <m:t>𝑝</m:t>
                        </m:r>
                        <m:r>
                          <a:rPr lang="en-US" sz="3696" b="0" i="1" smtClean="0">
                            <a:latin typeface="Cambria Math" panose="02040503050406030204" pitchFamily="18" charset="0"/>
                            <a:ea typeface="ヒラギノ角ゴシック W1"/>
                            <a:sym typeface="ヒラギノ角ゴシック W1"/>
                          </a:rPr>
                          <m:t>/2</m:t>
                        </m:r>
                      </m:sup>
                    </m:sSup>
                  </m:oMath>
                </a14:m>
                <a:endParaRPr lang="en-US" sz="3696" dirty="0">
                  <a:latin typeface="ヒラギノ角ゴシック W1"/>
                  <a:ea typeface="ヒラギノ角ゴシック W1"/>
                  <a:cs typeface="ヒラギノ角ゴシック W1"/>
                  <a:sym typeface="ヒラギノ角ゴシック W1"/>
                </a:endParaRPr>
              </a:p>
            </p:txBody>
          </p:sp>
        </mc:Choice>
        <mc:Fallback>
          <p:sp>
            <p:nvSpPr>
              <p:cNvPr id="4" name="Matrix approximation is the problem of approximating large matrices by smaller matrices…">
                <a:extLst>
                  <a:ext uri="{FF2B5EF4-FFF2-40B4-BE49-F238E27FC236}">
                    <a16:creationId xmlns:a16="http://schemas.microsoft.com/office/drawing/2014/main" id="{22E6B670-AB88-4182-4462-2566FACD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0373032"/>
                <a:ext cx="21948578" cy="2938931"/>
              </a:xfrm>
              <a:prstGeom prst="rect">
                <a:avLst/>
              </a:prstGeom>
              <a:blipFill>
                <a:blip r:embed="rId7"/>
                <a:stretch>
                  <a:fillRect l="-1735" t="-15021" b="-515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66154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 build="p" bldLvl="5" animBg="1" advAuto="0"/>
      <p:bldP spid="2" grpId="0" animBg="1" advAuto="0"/>
      <p:bldP spid="3" grpId="0" animBg="1" advAuto="0"/>
      <p:bldP spid="8" grpId="0" animBg="1" advAuto="0"/>
      <p:bldP spid="9" grpId="0" animBg="1" advAuto="0"/>
      <p:bldP spid="10" grpId="0" animBg="1"/>
      <p:bldP spid="11" grpId="0" animBg="1"/>
      <p:bldP spid="4" grpId="0" build="p" bldLvl="5" animBg="1" advAuto="0"/>
    </p:bldLst>
  </p:timing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E46D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016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E46D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016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17153</TotalTime>
  <Words>1324</Words>
  <Application>Microsoft Macintosh PowerPoint</Application>
  <PresentationFormat>Custom</PresentationFormat>
  <Paragraphs>133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ヒラギノ角ゴシック W1</vt:lpstr>
      <vt:lpstr>ヒラギノ角ゴシック W6</vt:lpstr>
      <vt:lpstr>Arial</vt:lpstr>
      <vt:lpstr>Cambria Math</vt:lpstr>
      <vt:lpstr>Palatino</vt:lpstr>
      <vt:lpstr>23_ClassicWhite</vt:lpstr>
      <vt:lpstr>Nearly Linear Sparsification of  ℓ_p Subspace Approximation</vt:lpstr>
      <vt:lpstr>ℓ_p Subspace Approximation</vt:lpstr>
      <vt:lpstr>Coresets for ℓ_p Subspace Approximation</vt:lpstr>
      <vt:lpstr>Coresets for ℓ_p Subspace Approximation</vt:lpstr>
      <vt:lpstr>Coresets for ℓ_p Subspace Approximation</vt:lpstr>
      <vt:lpstr>Technical Ingredients</vt:lpstr>
      <vt:lpstr>Proof Sketch</vt:lpstr>
      <vt:lpstr>Representative Subspace Theorem</vt:lpstr>
      <vt:lpstr>Ridge Leverage Scores</vt:lpstr>
      <vt:lpstr>Problems with the Additive Error: p &lt; 2</vt:lpstr>
      <vt:lpstr>Problems with the Additive Error: p &lt; 2</vt:lpstr>
      <vt:lpstr>Problems with the Additive Error: p &gt; 2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Joyce Hanyue Gu</cp:lastModifiedBy>
  <cp:revision>42</cp:revision>
  <dcterms:modified xsi:type="dcterms:W3CDTF">2024-12-02T16:20:53Z</dcterms:modified>
</cp:coreProperties>
</file>